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4" r:id="rId6"/>
    <p:sldId id="265" r:id="rId7"/>
    <p:sldId id="262" r:id="rId8"/>
    <p:sldId id="263" r:id="rId9"/>
    <p:sldId id="266" r:id="rId10"/>
    <p:sldId id="267" r:id="rId11"/>
    <p:sldId id="268" r:id="rId12"/>
    <p:sldId id="269" r:id="rId13"/>
    <p:sldId id="270" r:id="rId14"/>
    <p:sldId id="271" r:id="rId15"/>
    <p:sldId id="272" r:id="rId16"/>
    <p:sldId id="273" r:id="rId17"/>
    <p:sldId id="274" r:id="rId18"/>
    <p:sldId id="27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1C"/>
    <a:srgbClr val="7E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2"/>
    <p:restoredTop sz="94625"/>
  </p:normalViewPr>
  <p:slideViewPr>
    <p:cSldViewPr snapToGrid="0" snapToObjects="1">
      <p:cViewPr varScale="1">
        <p:scale>
          <a:sx n="69" d="100"/>
          <a:sy n="69"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AE5175-1C91-5043-BB21-B884915DF3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B98B4E-2E3E-4347-A023-04027A075EC9}"/>
              </a:ext>
            </a:extLst>
          </p:cNvPr>
          <p:cNvSpPr>
            <a:spLocks noGrp="1"/>
          </p:cNvSpPr>
          <p:nvPr>
            <p:ph type="ctrTitle"/>
          </p:nvPr>
        </p:nvSpPr>
        <p:spPr>
          <a:xfrm>
            <a:off x="827314" y="1371600"/>
            <a:ext cx="8588829" cy="2885623"/>
          </a:xfrm>
        </p:spPr>
        <p:txBody>
          <a:bodyPr anchor="ctr" anchorCtr="0"/>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08902E-C874-334E-B892-8F49CF0B86DB}"/>
              </a:ext>
            </a:extLst>
          </p:cNvPr>
          <p:cNvSpPr>
            <a:spLocks noGrp="1"/>
          </p:cNvSpPr>
          <p:nvPr>
            <p:ph type="subTitle" idx="1"/>
          </p:nvPr>
        </p:nvSpPr>
        <p:spPr>
          <a:xfrm>
            <a:off x="838200" y="4550230"/>
            <a:ext cx="7772400" cy="1513113"/>
          </a:xfrm>
        </p:spPr>
        <p:txBody>
          <a:bodyPr anchor="ctr"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5C4E7D9-7871-9C44-AEAB-2E9F150D813C}"/>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741AEE91-A16B-5C49-9DD3-B7BA6B1804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2932B-B978-D248-8210-9049FDE3DD32}"/>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24870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C3CA08-8509-DC47-A60C-B9827E2A71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665720-E491-A34E-8E2F-60B1E641C369}"/>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3" name="Footer Placeholder 2">
            <a:extLst>
              <a:ext uri="{FF2B5EF4-FFF2-40B4-BE49-F238E27FC236}">
                <a16:creationId xmlns:a16="http://schemas.microsoft.com/office/drawing/2014/main" id="{E27574EC-90C6-9046-B64D-6882B45ACE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F1D033F-EC83-034A-8D2F-DBC38AB379DB}"/>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173912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002658-63EC-8F43-9B93-8F4FDBC548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761AA6-9B2B-6C4C-9201-1E54FD130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99A98C-8A97-0A41-AF02-7B1A0F0A669A}"/>
              </a:ext>
            </a:extLst>
          </p:cNvPr>
          <p:cNvSpPr>
            <a:spLocks noGrp="1"/>
          </p:cNvSpPr>
          <p:nvPr>
            <p:ph idx="1"/>
          </p:nvPr>
        </p:nvSpPr>
        <p:spPr>
          <a:xfrm>
            <a:off x="5183188" y="1363287"/>
            <a:ext cx="6172200" cy="4497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350B398-3B01-9542-A9E1-950C122FA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DEAE15-C206-FF4F-BC48-B5973A2E1A4F}"/>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6" name="Footer Placeholder 5">
            <a:extLst>
              <a:ext uri="{FF2B5EF4-FFF2-40B4-BE49-F238E27FC236}">
                <a16:creationId xmlns:a16="http://schemas.microsoft.com/office/drawing/2014/main" id="{5D6C9699-9A75-D749-84C0-2A826E94C6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4BEC65-4294-EB48-83F1-7CC5430DB0AF}"/>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398325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C8BBD-7064-5741-B671-8EF2DE719A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07790D-AED3-C848-B102-F1A3C63EC918}"/>
              </a:ext>
            </a:extLst>
          </p:cNvPr>
          <p:cNvSpPr>
            <a:spLocks noGrp="1"/>
          </p:cNvSpPr>
          <p:nvPr>
            <p:ph type="title"/>
          </p:nvPr>
        </p:nvSpPr>
        <p:spPr>
          <a:xfrm>
            <a:off x="839788" y="1404851"/>
            <a:ext cx="3932237" cy="1915013"/>
          </a:xfrm>
        </p:spPr>
        <p:txBody>
          <a:bodyPr anchor="ctr"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FC902DA-6D77-5C42-9AE7-93B16066E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C283A11-BC70-7A4A-8134-411A8397E3EC}"/>
              </a:ext>
            </a:extLst>
          </p:cNvPr>
          <p:cNvSpPr>
            <a:spLocks noGrp="1"/>
          </p:cNvSpPr>
          <p:nvPr>
            <p:ph type="body" sz="half" idx="2"/>
          </p:nvPr>
        </p:nvSpPr>
        <p:spPr>
          <a:xfrm>
            <a:off x="839788" y="3424844"/>
            <a:ext cx="3932237" cy="244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62D0CB-EB7A-084F-91EA-CAAF8DCE2F3E}"/>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6" name="Footer Placeholder 5">
            <a:extLst>
              <a:ext uri="{FF2B5EF4-FFF2-40B4-BE49-F238E27FC236}">
                <a16:creationId xmlns:a16="http://schemas.microsoft.com/office/drawing/2014/main" id="{8A24D4A3-2E04-5A49-899D-80FB14C5FE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27CC1D-B58A-FE4B-BC37-D6ADCF9AD1A3}"/>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224620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C8BA62-DEDB-4D45-85D2-82537D1441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552166-5EBE-7744-B409-EB93A1B0BEA9}"/>
              </a:ext>
            </a:extLst>
          </p:cNvPr>
          <p:cNvSpPr>
            <a:spLocks noGrp="1"/>
          </p:cNvSpPr>
          <p:nvPr>
            <p:ph type="title"/>
          </p:nvPr>
        </p:nvSpPr>
        <p:spPr>
          <a:xfrm>
            <a:off x="2726574" y="365125"/>
            <a:ext cx="8627225"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B534865-2E41-1F4D-BED3-4B74C84604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2C49B-4E0A-584D-9CC2-3B1E2C527356}"/>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749C3C36-DFDA-4140-965F-2FA5844D9F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8843B-8D37-F044-BDF1-79C5786C7810}"/>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382740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036C56-8377-BB43-B728-775732862C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9B2BE9DC-273B-194B-BC5E-FB06B8D9C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B4AC8-97E2-464D-9EC5-2754B234E3F3}"/>
              </a:ext>
            </a:extLst>
          </p:cNvPr>
          <p:cNvSpPr>
            <a:spLocks noGrp="1"/>
          </p:cNvSpPr>
          <p:nvPr>
            <p:ph type="body" orient="vert" idx="1"/>
          </p:nvPr>
        </p:nvSpPr>
        <p:spPr>
          <a:xfrm>
            <a:off x="838200" y="1346661"/>
            <a:ext cx="7734300" cy="48303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FDCC4-9CA5-EA43-81E8-48D0444325AA}"/>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C1C6C286-A8E2-714A-B5FC-85F5371A0C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78022E-4C80-5F4E-B1F1-D892BA415BB8}"/>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57871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B60496-0DB7-E647-AE20-D07E5AA412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838200" y="365125"/>
            <a:ext cx="8616351"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278358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5355FF-5A16-E84F-B704-1CF01BA9B3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760453" y="320675"/>
            <a:ext cx="859334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289713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390C78-2A8A-5A4C-9467-D59DA057CC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838201" y="365125"/>
            <a:ext cx="859047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404488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D27586-82C4-5042-BCD8-3B832B31B5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734574" y="363537"/>
            <a:ext cx="861922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29127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9BE638-D22D-964C-9C0E-0C223D1E166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8DBE9-072B-7241-8A87-71975F078EE6}"/>
              </a:ext>
            </a:extLst>
          </p:cNvPr>
          <p:cNvSpPr>
            <a:spLocks noGrp="1"/>
          </p:cNvSpPr>
          <p:nvPr>
            <p:ph type="title"/>
          </p:nvPr>
        </p:nvSpPr>
        <p:spPr>
          <a:xfrm>
            <a:off x="831850" y="1709738"/>
            <a:ext cx="10515600" cy="2852737"/>
          </a:xfrm>
        </p:spPr>
        <p:txBody>
          <a:bodyPr anchor="ctr" anchorCtr="0"/>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90ED09-B9EE-084E-82F8-32CFEFE5B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526643-5CAD-CD44-B814-180BDDDDF0C2}"/>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B19FCC28-1FB5-E54C-9D07-7BE932DCAF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07225A-88E4-6E43-B0E8-EE0330BA200F}"/>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12082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A7C0A-33A0-7E43-A747-A81C2AFE56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CF4EEE-DC01-684F-83BF-8FCBEE302C15}"/>
              </a:ext>
            </a:extLst>
          </p:cNvPr>
          <p:cNvSpPr>
            <a:spLocks noGrp="1"/>
          </p:cNvSpPr>
          <p:nvPr>
            <p:ph type="title"/>
          </p:nvPr>
        </p:nvSpPr>
        <p:spPr>
          <a:xfrm>
            <a:off x="838200" y="365125"/>
            <a:ext cx="8796251"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C78EED-1FD4-D94A-97D0-F847F86795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B8DD1-7C85-624C-B205-44A74D12AE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EBE36-2F6E-0347-9313-4065B2C9C7B5}"/>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6" name="Footer Placeholder 5">
            <a:extLst>
              <a:ext uri="{FF2B5EF4-FFF2-40B4-BE49-F238E27FC236}">
                <a16:creationId xmlns:a16="http://schemas.microsoft.com/office/drawing/2014/main" id="{D0D8711D-1157-DB4F-9CC3-187EDC717E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6C7687-6A98-7043-90C4-21063642E9A0}"/>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138311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CF3A1E-AC7A-934A-BA2B-FACB91B1BB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B1DCE7-4BBF-2B49-B53B-0F4112F4B81C}"/>
              </a:ext>
            </a:extLst>
          </p:cNvPr>
          <p:cNvSpPr>
            <a:spLocks noGrp="1"/>
          </p:cNvSpPr>
          <p:nvPr>
            <p:ph type="title"/>
          </p:nvPr>
        </p:nvSpPr>
        <p:spPr>
          <a:xfrm>
            <a:off x="2701636" y="365125"/>
            <a:ext cx="865375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A2CD234-176B-C840-B26F-FDA48DC0B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ECF719-3078-6B42-8583-5BA3EFFDE2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E490F-C95E-0842-A74B-2D85F9248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4FFC72-488A-944B-ADAF-AFD187635F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DAE21-1C92-E24E-A06D-D4C4D9348087}"/>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8" name="Footer Placeholder 7">
            <a:extLst>
              <a:ext uri="{FF2B5EF4-FFF2-40B4-BE49-F238E27FC236}">
                <a16:creationId xmlns:a16="http://schemas.microsoft.com/office/drawing/2014/main" id="{44E98D20-7B5F-9F43-AFB2-8C28EE3641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7143AEA-3E6A-224E-9903-3F6EF9B99CB9}"/>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12661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50488D-F2DD-8648-9047-BB25F990CBA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851582-F1C5-4846-8D4D-A82356313D0C}"/>
              </a:ext>
            </a:extLst>
          </p:cNvPr>
          <p:cNvSpPr>
            <a:spLocks noGrp="1"/>
          </p:cNvSpPr>
          <p:nvPr>
            <p:ph type="title"/>
          </p:nvPr>
        </p:nvSpPr>
        <p:spPr>
          <a:xfrm>
            <a:off x="838200" y="365125"/>
            <a:ext cx="8679873"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F12522-5972-5544-B2B0-569B746225F5}"/>
              </a:ext>
            </a:extLst>
          </p:cNvPr>
          <p:cNvSpPr>
            <a:spLocks noGrp="1"/>
          </p:cNvSpPr>
          <p:nvPr>
            <p:ph type="dt" sz="half" idx="10"/>
          </p:nvPr>
        </p:nvSpPr>
        <p:spPr/>
        <p:txBody>
          <a:bodyPr/>
          <a:lstStyle/>
          <a:p>
            <a:fld id="{0CE862C9-745F-D148-9383-9FE007AA26B2}" type="datetimeFigureOut">
              <a:rPr lang="en-US" smtClean="0"/>
              <a:t>6/25/2024</a:t>
            </a:fld>
            <a:endParaRPr lang="en-US" dirty="0"/>
          </a:p>
        </p:txBody>
      </p:sp>
      <p:sp>
        <p:nvSpPr>
          <p:cNvPr id="4" name="Footer Placeholder 3">
            <a:extLst>
              <a:ext uri="{FF2B5EF4-FFF2-40B4-BE49-F238E27FC236}">
                <a16:creationId xmlns:a16="http://schemas.microsoft.com/office/drawing/2014/main" id="{2B5DA1CB-FAF7-ED44-9564-1F0DCBCA05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518600-5988-B84F-B98F-31918F31CE50}"/>
              </a:ext>
            </a:extLst>
          </p:cNvPr>
          <p:cNvSpPr>
            <a:spLocks noGrp="1"/>
          </p:cNvSpPr>
          <p:nvPr>
            <p:ph type="sldNum" sz="quarter" idx="12"/>
          </p:nvPr>
        </p:nvSpPr>
        <p:spPr/>
        <p:txBody>
          <a:bodyPr/>
          <a:lstStyle/>
          <a:p>
            <a:fld id="{871EC658-5955-2042-9124-E010C3F96FCB}" type="slidenum">
              <a:rPr lang="en-US" smtClean="0"/>
              <a:t>‹#›</a:t>
            </a:fld>
            <a:endParaRPr lang="en-US" dirty="0"/>
          </a:p>
        </p:txBody>
      </p:sp>
    </p:spTree>
    <p:extLst>
      <p:ext uri="{BB962C8B-B14F-4D97-AF65-F5344CB8AC3E}">
        <p14:creationId xmlns:p14="http://schemas.microsoft.com/office/powerpoint/2010/main" val="4237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A5D83-D6EE-0D46-97E5-BD8C32577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53595-CFB4-4F42-B39C-95BF25B4B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088D6-B061-7F4A-9C87-7DDB38C5A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862C9-745F-D148-9383-9FE007AA26B2}" type="datetimeFigureOut">
              <a:rPr lang="en-US" smtClean="0"/>
              <a:t>6/25/2024</a:t>
            </a:fld>
            <a:endParaRPr lang="en-US" dirty="0"/>
          </a:p>
        </p:txBody>
      </p:sp>
      <p:sp>
        <p:nvSpPr>
          <p:cNvPr id="5" name="Footer Placeholder 4">
            <a:extLst>
              <a:ext uri="{FF2B5EF4-FFF2-40B4-BE49-F238E27FC236}">
                <a16:creationId xmlns:a16="http://schemas.microsoft.com/office/drawing/2014/main" id="{D86C2F4A-951D-5E4E-B60F-E3F96F17D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7DC374-17D3-CB49-B67E-DD6B2AA5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EC658-5955-2042-9124-E010C3F96FCB}" type="slidenum">
              <a:rPr lang="en-US" smtClean="0"/>
              <a:t>‹#›</a:t>
            </a:fld>
            <a:endParaRPr lang="en-US" dirty="0"/>
          </a:p>
        </p:txBody>
      </p:sp>
    </p:spTree>
    <p:extLst>
      <p:ext uri="{BB962C8B-B14F-4D97-AF65-F5344CB8AC3E}">
        <p14:creationId xmlns:p14="http://schemas.microsoft.com/office/powerpoint/2010/main" val="170152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radguard.com/tuition-insurance/partners?refCode=ramapo&amp;tracking_codes=ramapo,e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tudentaccts@ramapo.edu"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lmselect.com/" TargetMode="External"/><Relationship Id="rId2" Type="http://schemas.openxmlformats.org/officeDocument/2006/relationships/hyperlink" Target="http://www.studentaid.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sba.ramapo.edu:8443/myssb/twbkwbis.P_GenMenu?name=homepage&amp;accessibility=tr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inaiddocs@ramapo.edu" TargetMode="External"/><Relationship Id="rId2" Type="http://schemas.openxmlformats.org/officeDocument/2006/relationships/hyperlink" Target="mailto:finaid@ramapo.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E3A2-AEA2-CF4F-9837-C07F02560EDF}"/>
              </a:ext>
            </a:extLst>
          </p:cNvPr>
          <p:cNvSpPr>
            <a:spLocks noGrp="1"/>
          </p:cNvSpPr>
          <p:nvPr>
            <p:ph type="ctrTitle"/>
          </p:nvPr>
        </p:nvSpPr>
        <p:spPr>
          <a:xfrm>
            <a:off x="1096818" y="1958109"/>
            <a:ext cx="8588829" cy="2262909"/>
          </a:xfrm>
        </p:spPr>
        <p:txBody>
          <a:bodyPr>
            <a:normAutofit fontScale="90000"/>
          </a:bodyPr>
          <a:lstStyle/>
          <a:p>
            <a:pPr algn="ctr"/>
            <a:r>
              <a:rPr lang="en-US" sz="4900" dirty="0">
                <a:solidFill>
                  <a:schemeClr val="tx2"/>
                </a:solidFill>
              </a:rPr>
              <a:t>Welcome to the Office of Student Accounts</a:t>
            </a:r>
            <a:br>
              <a:rPr lang="en-US" sz="4900" dirty="0">
                <a:solidFill>
                  <a:schemeClr val="tx2"/>
                </a:solidFill>
              </a:rPr>
            </a:br>
            <a:r>
              <a:rPr lang="en-US" dirty="0"/>
              <a:t/>
            </a:r>
            <a:br>
              <a:rPr lang="en-US" dirty="0"/>
            </a:br>
            <a:endParaRPr lang="en-US" dirty="0"/>
          </a:p>
        </p:txBody>
      </p:sp>
      <p:sp>
        <p:nvSpPr>
          <p:cNvPr id="3" name="Subtitle 2">
            <a:extLst>
              <a:ext uri="{FF2B5EF4-FFF2-40B4-BE49-F238E27FC236}">
                <a16:creationId xmlns:a16="http://schemas.microsoft.com/office/drawing/2014/main" id="{6A286B83-20BA-4346-92EB-392DD2F982A7}"/>
              </a:ext>
            </a:extLst>
          </p:cNvPr>
          <p:cNvSpPr>
            <a:spLocks noGrp="1"/>
          </p:cNvSpPr>
          <p:nvPr>
            <p:ph type="subTitle" idx="1"/>
          </p:nvPr>
        </p:nvSpPr>
        <p:spPr>
          <a:xfrm>
            <a:off x="949037" y="3242318"/>
            <a:ext cx="8093363" cy="2862918"/>
          </a:xfrm>
        </p:spPr>
        <p:txBody>
          <a:bodyPr>
            <a:noAutofit/>
          </a:bodyPr>
          <a:lstStyle/>
          <a:p>
            <a:r>
              <a:rPr lang="en-US" sz="3200" b="1" dirty="0"/>
              <a:t>What do we do?</a:t>
            </a:r>
          </a:p>
          <a:p>
            <a:pPr marL="457200" indent="-457200">
              <a:buFont typeface="Arial" panose="020B0604020202020204" pitchFamily="34" charset="0"/>
              <a:buChar char="•"/>
            </a:pPr>
            <a:r>
              <a:rPr lang="en-US" sz="2800" dirty="0"/>
              <a:t>Billing for Tuition, Fees, Room and Board</a:t>
            </a:r>
          </a:p>
          <a:p>
            <a:pPr marL="457200" indent="-457200">
              <a:buFont typeface="Arial" panose="020B0604020202020204" pitchFamily="34" charset="0"/>
              <a:buChar char="•"/>
            </a:pPr>
            <a:r>
              <a:rPr lang="en-US" sz="2800" dirty="0"/>
              <a:t>Collect Payments</a:t>
            </a:r>
          </a:p>
          <a:p>
            <a:pPr marL="457200" indent="-457200">
              <a:buFont typeface="Arial" panose="020B0604020202020204" pitchFamily="34" charset="0"/>
              <a:buChar char="•"/>
            </a:pPr>
            <a:r>
              <a:rPr lang="en-US" sz="2800" dirty="0"/>
              <a:t>Issue IRS Tax Forms</a:t>
            </a:r>
          </a:p>
          <a:p>
            <a:pPr marL="342900" indent="-342900">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114855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745" y="363537"/>
            <a:ext cx="9310255" cy="1325563"/>
          </a:xfrm>
        </p:spPr>
        <p:txBody>
          <a:bodyPr/>
          <a:lstStyle/>
          <a:p>
            <a:r>
              <a:rPr lang="en-US" dirty="0">
                <a:solidFill>
                  <a:schemeClr val="tx2"/>
                </a:solidFill>
              </a:rPr>
              <a:t>Tuition Protection Insurance</a:t>
            </a:r>
            <a:r>
              <a:rPr lang="en-US" dirty="0"/>
              <a:t> </a:t>
            </a:r>
          </a:p>
        </p:txBody>
      </p:sp>
      <p:sp>
        <p:nvSpPr>
          <p:cNvPr id="3" name="Content Placeholder 2"/>
          <p:cNvSpPr>
            <a:spLocks noGrp="1"/>
          </p:cNvSpPr>
          <p:nvPr>
            <p:ph idx="1"/>
          </p:nvPr>
        </p:nvSpPr>
        <p:spPr>
          <a:xfrm>
            <a:off x="853440" y="1886585"/>
            <a:ext cx="10515600" cy="4351338"/>
          </a:xfrm>
        </p:spPr>
        <p:txBody>
          <a:bodyPr>
            <a:noAutofit/>
          </a:bodyPr>
          <a:lstStyle/>
          <a:p>
            <a:r>
              <a:rPr lang="en-US" dirty="0"/>
              <a:t>Ramapo College has partnered with GradGuard to provide you with an option for tuition insurance from Allianz Global Assistance</a:t>
            </a:r>
            <a:r>
              <a:rPr lang="en-US" dirty="0" smtClean="0"/>
              <a:t>.</a:t>
            </a:r>
            <a:endParaRPr lang="en-US" dirty="0"/>
          </a:p>
          <a:p>
            <a:r>
              <a:rPr lang="en-US" dirty="0"/>
              <a:t>This coverage expands the scope of the College’s refund policy by ensuring reimbursement for tuition, room, board and other fees for covered withdrawals at any time during the semester.</a:t>
            </a:r>
          </a:p>
          <a:p>
            <a:pPr indent="0">
              <a:buNone/>
            </a:pPr>
            <a:r>
              <a:rPr lang="en-US" dirty="0"/>
              <a:t>	</a:t>
            </a:r>
            <a:r>
              <a:rPr lang="en-US" i="1" dirty="0"/>
              <a:t>Example:  A $20,000 policy costs approximately $220</a:t>
            </a:r>
          </a:p>
          <a:p>
            <a:r>
              <a:rPr lang="en-US" dirty="0" smtClean="0"/>
              <a:t>In </a:t>
            </a:r>
            <a:r>
              <a:rPr lang="en-US" dirty="0"/>
              <a:t>order to learn more, please visit </a:t>
            </a:r>
            <a:r>
              <a:rPr lang="en-US" b="1" dirty="0">
                <a:hlinkClick r:id="rId2"/>
              </a:rPr>
              <a:t>GradGuard.com/Tuition/Ramapo</a:t>
            </a:r>
            <a:r>
              <a:rPr lang="en-US" dirty="0"/>
              <a:t> or call 1-877-794-6603</a:t>
            </a:r>
            <a:endParaRPr lang="en-US" dirty="0">
              <a:solidFill>
                <a:srgbClr val="FF0000"/>
              </a:solidFill>
            </a:endParaRPr>
          </a:p>
        </p:txBody>
      </p:sp>
    </p:spTree>
    <p:extLst>
      <p:ext uri="{BB962C8B-B14F-4D97-AF65-F5344CB8AC3E}">
        <p14:creationId xmlns:p14="http://schemas.microsoft.com/office/powerpoint/2010/main" val="412642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737" y="234228"/>
            <a:ext cx="8619226" cy="1325563"/>
          </a:xfrm>
        </p:spPr>
        <p:txBody>
          <a:bodyPr/>
          <a:lstStyle/>
          <a:p>
            <a:r>
              <a:rPr lang="en-US" dirty="0">
                <a:solidFill>
                  <a:schemeClr val="tx2"/>
                </a:solidFill>
              </a:rPr>
              <a:t>We Are Here to Help! </a:t>
            </a:r>
            <a:endParaRPr lang="en-US" dirty="0"/>
          </a:p>
        </p:txBody>
      </p:sp>
      <p:sp>
        <p:nvSpPr>
          <p:cNvPr id="3" name="Content Placeholder 2"/>
          <p:cNvSpPr>
            <a:spLocks noGrp="1"/>
          </p:cNvSpPr>
          <p:nvPr>
            <p:ph idx="1"/>
          </p:nvPr>
        </p:nvSpPr>
        <p:spPr>
          <a:xfrm>
            <a:off x="1121294" y="1868112"/>
            <a:ext cx="10515600" cy="4351338"/>
          </a:xfrm>
        </p:spPr>
        <p:txBody>
          <a:bodyPr>
            <a:normAutofit/>
          </a:bodyPr>
          <a:lstStyle/>
          <a:p>
            <a:pPr marL="0" indent="0">
              <a:buNone/>
            </a:pPr>
            <a:r>
              <a:rPr lang="en-US" sz="2600" b="1" dirty="0"/>
              <a:t>Office Hours: </a:t>
            </a:r>
          </a:p>
          <a:p>
            <a:pPr marL="0" indent="0">
              <a:buNone/>
            </a:pPr>
            <a:r>
              <a:rPr lang="en-US" sz="2400" dirty="0"/>
              <a:t>Semester – Monday to Friday 8:30 a.m. to 4:30 p.m.</a:t>
            </a:r>
          </a:p>
          <a:p>
            <a:pPr marL="0" indent="0">
              <a:buNone/>
            </a:pPr>
            <a:r>
              <a:rPr lang="en-US" sz="2400" dirty="0"/>
              <a:t>Summer – Monday to Thursday 8:00 a.m. to 5:15 p.m.</a:t>
            </a:r>
          </a:p>
          <a:p>
            <a:pPr marL="0" indent="0">
              <a:buNone/>
            </a:pPr>
            <a:r>
              <a:rPr lang="en-US" sz="2600" b="1" dirty="0"/>
              <a:t>Location:</a:t>
            </a:r>
          </a:p>
          <a:p>
            <a:pPr marL="0" indent="0">
              <a:buNone/>
            </a:pPr>
            <a:r>
              <a:rPr lang="en-US" sz="2400" dirty="0"/>
              <a:t>Main Academic Building D – Room 128 (1</a:t>
            </a:r>
            <a:r>
              <a:rPr lang="en-US" sz="2400" baseline="30000" dirty="0"/>
              <a:t>st</a:t>
            </a:r>
            <a:r>
              <a:rPr lang="en-US" sz="2400" dirty="0"/>
              <a:t> Floor)</a:t>
            </a:r>
          </a:p>
          <a:p>
            <a:pPr marL="0" indent="0">
              <a:buNone/>
            </a:pPr>
            <a:r>
              <a:rPr lang="en-US" sz="2600" b="1" dirty="0"/>
              <a:t>Contact Info:</a:t>
            </a:r>
          </a:p>
          <a:p>
            <a:pPr marL="0" indent="0">
              <a:buNone/>
            </a:pPr>
            <a:r>
              <a:rPr lang="en-US" sz="2400" dirty="0"/>
              <a:t>P: (201) 684-7495   Email: </a:t>
            </a:r>
            <a:r>
              <a:rPr lang="en-US" sz="2400" dirty="0">
                <a:hlinkClick r:id="rId2"/>
              </a:rPr>
              <a:t>studentaccts@ramapo.edu</a:t>
            </a:r>
            <a:endParaRPr lang="en-US" sz="2400" dirty="0"/>
          </a:p>
          <a:p>
            <a:pPr marL="0" indent="0">
              <a:buNone/>
            </a:pPr>
            <a:endParaRPr lang="en-US" sz="800" dirty="0"/>
          </a:p>
          <a:p>
            <a:pPr marL="0" indent="0">
              <a:buNone/>
            </a:pPr>
            <a:r>
              <a:rPr lang="en-US" sz="2400" dirty="0"/>
              <a:t>*If you would like to schedule a meeting in-person, via WebEx, or request a conference call we would be happy to accommodate your request. </a:t>
            </a:r>
            <a:endParaRPr lang="en-US" dirty="0"/>
          </a:p>
        </p:txBody>
      </p:sp>
    </p:spTree>
    <p:extLst>
      <p:ext uri="{BB962C8B-B14F-4D97-AF65-F5344CB8AC3E}">
        <p14:creationId xmlns:p14="http://schemas.microsoft.com/office/powerpoint/2010/main" val="218813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695" y="1297709"/>
            <a:ext cx="8588829" cy="2885623"/>
          </a:xfrm>
        </p:spPr>
        <p:txBody>
          <a:bodyPr>
            <a:normAutofit/>
          </a:bodyPr>
          <a:lstStyle/>
          <a:p>
            <a:r>
              <a:rPr lang="en-US" sz="5400" dirty="0">
                <a:solidFill>
                  <a:schemeClr val="tx2"/>
                </a:solidFill>
              </a:rPr>
              <a:t>Office of Financial Aid</a:t>
            </a:r>
          </a:p>
        </p:txBody>
      </p:sp>
      <p:sp>
        <p:nvSpPr>
          <p:cNvPr id="3" name="Subtitle 2"/>
          <p:cNvSpPr>
            <a:spLocks noGrp="1"/>
          </p:cNvSpPr>
          <p:nvPr>
            <p:ph type="subTitle" idx="1"/>
          </p:nvPr>
        </p:nvSpPr>
        <p:spPr>
          <a:xfrm>
            <a:off x="838200" y="3731492"/>
            <a:ext cx="7772400" cy="2331852"/>
          </a:xfrm>
        </p:spPr>
        <p:txBody>
          <a:bodyPr/>
          <a:lstStyle/>
          <a:p>
            <a:r>
              <a:rPr lang="en-US" sz="2800" b="1" dirty="0"/>
              <a:t>What do we do?</a:t>
            </a:r>
          </a:p>
          <a:p>
            <a:pPr marL="457200" indent="-457200">
              <a:buFont typeface="Arial" panose="020B0604020202020204" pitchFamily="34" charset="0"/>
              <a:buChar char="•"/>
            </a:pPr>
            <a:r>
              <a:rPr lang="en-US" dirty="0" smtClean="0"/>
              <a:t>Federal and Private Loans</a:t>
            </a:r>
            <a:endParaRPr lang="en-US" dirty="0"/>
          </a:p>
          <a:p>
            <a:pPr marL="457200" indent="-457200">
              <a:buFont typeface="Arial" panose="020B0604020202020204" pitchFamily="34" charset="0"/>
              <a:buChar char="•"/>
            </a:pPr>
            <a:r>
              <a:rPr lang="en-US" dirty="0" smtClean="0"/>
              <a:t>Federal and State Grants</a:t>
            </a:r>
            <a:endParaRPr lang="en-US" dirty="0"/>
          </a:p>
          <a:p>
            <a:pPr marL="457200" indent="-457200">
              <a:buFont typeface="Arial" panose="020B0604020202020204" pitchFamily="34" charset="0"/>
              <a:buChar char="•"/>
            </a:pPr>
            <a:r>
              <a:rPr lang="en-US" dirty="0" smtClean="0"/>
              <a:t>Ramapo Scholarships</a:t>
            </a:r>
            <a:endParaRPr lang="en-US" dirty="0"/>
          </a:p>
          <a:p>
            <a:endParaRPr lang="en-US" dirty="0"/>
          </a:p>
        </p:txBody>
      </p:sp>
    </p:spTree>
    <p:extLst>
      <p:ext uri="{BB962C8B-B14F-4D97-AF65-F5344CB8AC3E}">
        <p14:creationId xmlns:p14="http://schemas.microsoft.com/office/powerpoint/2010/main" val="175143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Financial Aid</a:t>
            </a:r>
          </a:p>
        </p:txBody>
      </p:sp>
      <p:sp>
        <p:nvSpPr>
          <p:cNvPr id="3" name="Content Placeholder 2"/>
          <p:cNvSpPr>
            <a:spLocks noGrp="1"/>
          </p:cNvSpPr>
          <p:nvPr>
            <p:ph idx="1"/>
          </p:nvPr>
        </p:nvSpPr>
        <p:spPr/>
        <p:txBody>
          <a:bodyPr/>
          <a:lstStyle/>
          <a:p>
            <a:pPr fontAlgn="base"/>
            <a:r>
              <a:rPr lang="en-US" sz="3600" dirty="0"/>
              <a:t>You must complete a </a:t>
            </a:r>
            <a:r>
              <a:rPr lang="en-US" sz="3600" dirty="0" smtClean="0"/>
              <a:t>2024-2025 </a:t>
            </a:r>
            <a:r>
              <a:rPr lang="en-US" sz="3600" dirty="0"/>
              <a:t>FAFSA form to be considered eligible for </a:t>
            </a:r>
            <a:r>
              <a:rPr lang="en-US" sz="3600" dirty="0" smtClean="0"/>
              <a:t>a Federal </a:t>
            </a:r>
            <a:r>
              <a:rPr lang="en-US" sz="3600" dirty="0"/>
              <a:t>Direct unsubsidized loan</a:t>
            </a:r>
          </a:p>
          <a:p>
            <a:pPr fontAlgn="base"/>
            <a:r>
              <a:rPr lang="en-US" sz="3600" dirty="0"/>
              <a:t>You must enroll in 6 or 8 credits each semester to be eligible to use your federal student loans and a partial </a:t>
            </a:r>
            <a:r>
              <a:rPr lang="en-US" sz="3600" dirty="0" smtClean="0"/>
              <a:t>Pell </a:t>
            </a:r>
            <a:r>
              <a:rPr lang="en-US" sz="3600" dirty="0"/>
              <a:t>grant</a:t>
            </a:r>
          </a:p>
          <a:p>
            <a:pPr fontAlgn="base"/>
            <a:r>
              <a:rPr lang="en-US" sz="3600" dirty="0"/>
              <a:t>You must be enrolled in 12 or more credits to be eligible for an NJ Tag Grant</a:t>
            </a:r>
          </a:p>
          <a:p>
            <a:endParaRPr lang="en-US" dirty="0"/>
          </a:p>
        </p:txBody>
      </p:sp>
    </p:spTree>
    <p:extLst>
      <p:ext uri="{BB962C8B-B14F-4D97-AF65-F5344CB8AC3E}">
        <p14:creationId xmlns:p14="http://schemas.microsoft.com/office/powerpoint/2010/main" val="28528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Student Loans</a:t>
            </a:r>
          </a:p>
        </p:txBody>
      </p:sp>
      <p:sp>
        <p:nvSpPr>
          <p:cNvPr id="3" name="Content Placeholder 2"/>
          <p:cNvSpPr>
            <a:spLocks noGrp="1"/>
          </p:cNvSpPr>
          <p:nvPr>
            <p:ph idx="1"/>
          </p:nvPr>
        </p:nvSpPr>
        <p:spPr/>
        <p:txBody>
          <a:bodyPr>
            <a:normAutofit lnSpcReduction="10000"/>
          </a:bodyPr>
          <a:lstStyle/>
          <a:p>
            <a:pPr fontAlgn="base"/>
            <a:r>
              <a:rPr lang="en-US" dirty="0"/>
              <a:t>All student loans are applied directly to your students account</a:t>
            </a:r>
          </a:p>
          <a:p>
            <a:pPr fontAlgn="base"/>
            <a:r>
              <a:rPr lang="en-US" dirty="0" smtClean="0"/>
              <a:t>In addition </a:t>
            </a:r>
            <a:r>
              <a:rPr lang="en-US" dirty="0"/>
              <a:t>to the federal direct students loans from </a:t>
            </a:r>
            <a:r>
              <a:rPr lang="en-US" dirty="0" smtClean="0"/>
              <a:t>FAFSA, </a:t>
            </a:r>
            <a:r>
              <a:rPr lang="en-US" dirty="0"/>
              <a:t>there are two additional loan options</a:t>
            </a:r>
          </a:p>
          <a:p>
            <a:pPr fontAlgn="base"/>
            <a:r>
              <a:rPr lang="en-US" dirty="0"/>
              <a:t>1) A Parent Plus </a:t>
            </a:r>
            <a:r>
              <a:rPr lang="en-US" dirty="0" smtClean="0"/>
              <a:t>Loan, which </a:t>
            </a:r>
            <a:r>
              <a:rPr lang="en-US" dirty="0"/>
              <a:t>can be applied for at </a:t>
            </a:r>
            <a:r>
              <a:rPr lang="en-US" u="sng" dirty="0" smtClean="0">
                <a:hlinkClick r:id="rId2"/>
              </a:rPr>
              <a:t>www.studentaid.gov</a:t>
            </a:r>
            <a:r>
              <a:rPr lang="en-US" u="sng" dirty="0" smtClean="0"/>
              <a:t>.</a:t>
            </a:r>
            <a:r>
              <a:rPr lang="en-US" dirty="0" smtClean="0"/>
              <a:t> This </a:t>
            </a:r>
            <a:r>
              <a:rPr lang="en-US" dirty="0"/>
              <a:t>loan has an 9.083% interest rate and a 4.284% origination </a:t>
            </a:r>
            <a:r>
              <a:rPr lang="en-US" dirty="0" smtClean="0"/>
              <a:t>fee</a:t>
            </a:r>
            <a:endParaRPr lang="en-US" dirty="0"/>
          </a:p>
          <a:p>
            <a:pPr fontAlgn="base"/>
            <a:r>
              <a:rPr lang="en-US" dirty="0"/>
              <a:t>2) An Alternative/Private </a:t>
            </a:r>
            <a:r>
              <a:rPr lang="en-US" dirty="0" smtClean="0"/>
              <a:t>Loan, </a:t>
            </a:r>
            <a:r>
              <a:rPr lang="en-US" dirty="0"/>
              <a:t>which can be applied for at </a:t>
            </a:r>
            <a:r>
              <a:rPr lang="en-US" u="sng" dirty="0" smtClean="0">
                <a:hlinkClick r:id="rId3"/>
              </a:rPr>
              <a:t>www.elmselect.com</a:t>
            </a:r>
            <a:r>
              <a:rPr lang="en-US" u="sng" dirty="0" smtClean="0"/>
              <a:t>.</a:t>
            </a:r>
            <a:r>
              <a:rPr lang="en-US" dirty="0" smtClean="0"/>
              <a:t> The </a:t>
            </a:r>
            <a:r>
              <a:rPr lang="en-US" dirty="0"/>
              <a:t>interest rates fixed range from 4.49% to 16%</a:t>
            </a:r>
          </a:p>
          <a:p>
            <a:r>
              <a:rPr lang="en-US" dirty="0"/>
              <a:t> Rates will be </a:t>
            </a:r>
            <a:r>
              <a:rPr lang="en-US" dirty="0" smtClean="0"/>
              <a:t>finalized </a:t>
            </a:r>
            <a:r>
              <a:rPr lang="en-US" dirty="0"/>
              <a:t>by 7/1/2024</a:t>
            </a:r>
          </a:p>
          <a:p>
            <a:endParaRPr lang="en-US" dirty="0"/>
          </a:p>
        </p:txBody>
      </p:sp>
    </p:spTree>
    <p:extLst>
      <p:ext uri="{BB962C8B-B14F-4D97-AF65-F5344CB8AC3E}">
        <p14:creationId xmlns:p14="http://schemas.microsoft.com/office/powerpoint/2010/main" val="366818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Accepting Your Loans</a:t>
            </a:r>
          </a:p>
        </p:txBody>
      </p:sp>
      <p:sp>
        <p:nvSpPr>
          <p:cNvPr id="3" name="Content Placeholder 2"/>
          <p:cNvSpPr>
            <a:spLocks noGrp="1"/>
          </p:cNvSpPr>
          <p:nvPr>
            <p:ph idx="1"/>
          </p:nvPr>
        </p:nvSpPr>
        <p:spPr/>
        <p:txBody>
          <a:bodyPr>
            <a:normAutofit fontScale="85000" lnSpcReduction="20000"/>
          </a:bodyPr>
          <a:lstStyle/>
          <a:p>
            <a:pPr marL="0" indent="0" fontAlgn="base">
              <a:buNone/>
            </a:pPr>
            <a:r>
              <a:rPr lang="en-US" dirty="0"/>
              <a:t>Please be aware, students must now Accept or Decline Federal Direct Loans through the Ramapo College Self-Service.  Your loan will not appear on your bill until you do so.  Please follow these instructions:</a:t>
            </a:r>
          </a:p>
          <a:p>
            <a:pPr marL="514350" indent="-514350" fontAlgn="base">
              <a:buFont typeface="+mj-lt"/>
              <a:buAutoNum type="arabicPeriod"/>
            </a:pPr>
            <a:r>
              <a:rPr lang="en-US" dirty="0"/>
              <a:t>Log into </a:t>
            </a:r>
            <a:r>
              <a:rPr lang="en-US" u="sng" dirty="0">
                <a:hlinkClick r:id="rId2"/>
              </a:rPr>
              <a:t>Ramapo College Self-Service</a:t>
            </a:r>
            <a:r>
              <a:rPr lang="en-US" dirty="0"/>
              <a:t> with your Ramapo Email username and password</a:t>
            </a:r>
          </a:p>
          <a:p>
            <a:pPr marL="514350" indent="-514350" fontAlgn="base">
              <a:buFont typeface="+mj-lt"/>
              <a:buAutoNum type="arabicPeriod"/>
            </a:pPr>
            <a:r>
              <a:rPr lang="en-US" dirty="0"/>
              <a:t>Select “</a:t>
            </a:r>
            <a:r>
              <a:rPr lang="en-US" b="1" dirty="0"/>
              <a:t>Student Services &amp; Financial Aid</a:t>
            </a:r>
            <a:r>
              <a:rPr lang="en-US" dirty="0"/>
              <a:t>” and “</a:t>
            </a:r>
            <a:r>
              <a:rPr lang="en-US" b="1" dirty="0"/>
              <a:t>Financial Aid</a:t>
            </a:r>
            <a:r>
              <a:rPr lang="en-US" dirty="0"/>
              <a:t>”</a:t>
            </a:r>
          </a:p>
          <a:p>
            <a:pPr marL="514350" indent="-514350" fontAlgn="base">
              <a:buFont typeface="+mj-lt"/>
              <a:buAutoNum type="arabicPeriod"/>
            </a:pPr>
            <a:r>
              <a:rPr lang="en-US" dirty="0"/>
              <a:t>Select “</a:t>
            </a:r>
            <a:r>
              <a:rPr lang="en-US" b="1" dirty="0"/>
              <a:t>My Award Information</a:t>
            </a:r>
            <a:r>
              <a:rPr lang="en-US" dirty="0"/>
              <a:t>” and “</a:t>
            </a:r>
            <a:r>
              <a:rPr lang="en-US" b="1" dirty="0"/>
              <a:t>Award by Aid Year</a:t>
            </a:r>
            <a:r>
              <a:rPr lang="en-US" dirty="0"/>
              <a:t>”</a:t>
            </a:r>
          </a:p>
          <a:p>
            <a:pPr marL="514350" indent="-514350" fontAlgn="base">
              <a:buFont typeface="+mj-lt"/>
              <a:buAutoNum type="arabicPeriod"/>
            </a:pPr>
            <a:r>
              <a:rPr lang="en-US" dirty="0"/>
              <a:t>Choose Award Year 2024-2025</a:t>
            </a:r>
          </a:p>
          <a:p>
            <a:pPr marL="514350" indent="-514350" fontAlgn="base">
              <a:buFont typeface="+mj-lt"/>
              <a:buAutoNum type="arabicPeriod"/>
            </a:pPr>
            <a:r>
              <a:rPr lang="en-US" dirty="0"/>
              <a:t>Select “</a:t>
            </a:r>
            <a:r>
              <a:rPr lang="en-US" b="1" dirty="0"/>
              <a:t>Accept Award Offer</a:t>
            </a:r>
            <a:r>
              <a:rPr lang="en-US" dirty="0"/>
              <a:t>” tab</a:t>
            </a:r>
          </a:p>
          <a:p>
            <a:pPr marL="514350" indent="-514350">
              <a:buFont typeface="+mj-lt"/>
              <a:buAutoNum type="arabicPeriod"/>
            </a:pPr>
            <a:r>
              <a:rPr lang="en-US" dirty="0"/>
              <a:t>The Award Overview tab is a summary of your financial aid package.  The Terms and Conditions tab provides you with important information about your awards.  The “</a:t>
            </a:r>
            <a:r>
              <a:rPr lang="en-US" b="1" dirty="0"/>
              <a:t>Accept Award Offer</a:t>
            </a:r>
            <a:r>
              <a:rPr lang="en-US" dirty="0"/>
              <a:t>” tab is where you must choose to accept or decline your loans.</a:t>
            </a:r>
          </a:p>
        </p:txBody>
      </p:sp>
    </p:spTree>
    <p:extLst>
      <p:ext uri="{BB962C8B-B14F-4D97-AF65-F5344CB8AC3E}">
        <p14:creationId xmlns:p14="http://schemas.microsoft.com/office/powerpoint/2010/main" val="97256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Reminders</a:t>
            </a:r>
          </a:p>
        </p:txBody>
      </p:sp>
      <p:sp>
        <p:nvSpPr>
          <p:cNvPr id="3" name="Content Placeholder 2"/>
          <p:cNvSpPr>
            <a:spLocks noGrp="1"/>
          </p:cNvSpPr>
          <p:nvPr>
            <p:ph idx="1"/>
          </p:nvPr>
        </p:nvSpPr>
        <p:spPr/>
        <p:txBody>
          <a:bodyPr/>
          <a:lstStyle/>
          <a:p>
            <a:pPr fontAlgn="base"/>
            <a:r>
              <a:rPr lang="en-US" sz="3600" dirty="0"/>
              <a:t>Once you have accepted your Federal Direct Student Loan make sure to go to www.studentaid.gov to complete online Entrance Counseling and your Loan Agreement for a Subsidized/Unsubsidized Loan (MPN)</a:t>
            </a:r>
          </a:p>
          <a:p>
            <a:pPr fontAlgn="base"/>
            <a:r>
              <a:rPr lang="en-US" sz="3600" dirty="0"/>
              <a:t>Plus loan borrowers will need to complete a plus loan MPN at www.studentaid.gov</a:t>
            </a:r>
          </a:p>
          <a:p>
            <a:endParaRPr lang="en-US" dirty="0"/>
          </a:p>
        </p:txBody>
      </p:sp>
    </p:spTree>
    <p:extLst>
      <p:ext uri="{BB962C8B-B14F-4D97-AF65-F5344CB8AC3E}">
        <p14:creationId xmlns:p14="http://schemas.microsoft.com/office/powerpoint/2010/main" val="318515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The Office of Financial Aid</a:t>
            </a:r>
          </a:p>
        </p:txBody>
      </p:sp>
      <p:sp>
        <p:nvSpPr>
          <p:cNvPr id="3" name="Content Placeholder 2"/>
          <p:cNvSpPr>
            <a:spLocks noGrp="1"/>
          </p:cNvSpPr>
          <p:nvPr>
            <p:ph idx="1"/>
          </p:nvPr>
        </p:nvSpPr>
        <p:spPr/>
        <p:txBody>
          <a:bodyPr/>
          <a:lstStyle/>
          <a:p>
            <a:pPr fontAlgn="base"/>
            <a:r>
              <a:rPr lang="en-US" dirty="0"/>
              <a:t>Our office is located in E-210</a:t>
            </a:r>
          </a:p>
          <a:p>
            <a:pPr fontAlgn="base"/>
            <a:r>
              <a:rPr lang="en-US" dirty="0"/>
              <a:t>Our general inquiry email is </a:t>
            </a:r>
            <a:r>
              <a:rPr lang="en-US" u="sng" dirty="0">
                <a:hlinkClick r:id="rId2"/>
              </a:rPr>
              <a:t>finaid@ramapo.edu</a:t>
            </a:r>
            <a:endParaRPr lang="en-US" dirty="0"/>
          </a:p>
          <a:p>
            <a:pPr fontAlgn="base"/>
            <a:r>
              <a:rPr lang="en-US" dirty="0"/>
              <a:t>Documents can be submitted to </a:t>
            </a:r>
            <a:r>
              <a:rPr lang="en-US" u="sng" dirty="0">
                <a:hlinkClick r:id="rId3"/>
              </a:rPr>
              <a:t>finaiddocs@ramapo.edu</a:t>
            </a:r>
            <a:endParaRPr lang="en-US" dirty="0"/>
          </a:p>
          <a:p>
            <a:pPr fontAlgn="base"/>
            <a:r>
              <a:rPr lang="en-US" dirty="0"/>
              <a:t>Our main office phone number is 201-684-7549</a:t>
            </a:r>
          </a:p>
          <a:p>
            <a:pPr fontAlgn="base"/>
            <a:r>
              <a:rPr lang="en-US" dirty="0"/>
              <a:t>Summer office hours are Monday to Thursday 8:00-5:15 and Monday to Friday 8:30-4:30 during the </a:t>
            </a:r>
            <a:r>
              <a:rPr lang="en-US" dirty="0" smtClean="0"/>
              <a:t>Fall </a:t>
            </a:r>
            <a:r>
              <a:rPr lang="en-US" dirty="0"/>
              <a:t>and </a:t>
            </a:r>
            <a:r>
              <a:rPr lang="en-US" dirty="0" smtClean="0"/>
              <a:t>Spring </a:t>
            </a:r>
            <a:r>
              <a:rPr lang="en-US" dirty="0"/>
              <a:t>semesters.</a:t>
            </a:r>
          </a:p>
          <a:p>
            <a:endParaRPr lang="en-US" dirty="0"/>
          </a:p>
        </p:txBody>
      </p:sp>
    </p:spTree>
    <p:extLst>
      <p:ext uri="{BB962C8B-B14F-4D97-AF65-F5344CB8AC3E}">
        <p14:creationId xmlns:p14="http://schemas.microsoft.com/office/powerpoint/2010/main" val="215169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Questions?</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4800" dirty="0" smtClean="0"/>
          </a:p>
          <a:p>
            <a:pPr marL="0" indent="0" algn="ctr">
              <a:buNone/>
            </a:pPr>
            <a:r>
              <a:rPr lang="en-US" sz="4400" dirty="0" smtClean="0"/>
              <a:t>We are here to help!</a:t>
            </a:r>
            <a:endParaRPr lang="en-US" sz="4400" dirty="0"/>
          </a:p>
        </p:txBody>
      </p:sp>
    </p:spTree>
    <p:extLst>
      <p:ext uri="{BB962C8B-B14F-4D97-AF65-F5344CB8AC3E}">
        <p14:creationId xmlns:p14="http://schemas.microsoft.com/office/powerpoint/2010/main" val="361944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148A-C619-4E40-9CDE-B683377EF08A}"/>
              </a:ext>
            </a:extLst>
          </p:cNvPr>
          <p:cNvSpPr>
            <a:spLocks noGrp="1"/>
          </p:cNvSpPr>
          <p:nvPr>
            <p:ph type="title"/>
          </p:nvPr>
        </p:nvSpPr>
        <p:spPr>
          <a:xfrm>
            <a:off x="804389" y="836179"/>
            <a:ext cx="8616351" cy="1325563"/>
          </a:xfrm>
        </p:spPr>
        <p:txBody>
          <a:bodyPr/>
          <a:lstStyle/>
          <a:p>
            <a:r>
              <a:rPr lang="en-US" dirty="0">
                <a:solidFill>
                  <a:schemeClr val="tx2"/>
                </a:solidFill>
              </a:rPr>
              <a:t>Important Information</a:t>
            </a:r>
            <a:r>
              <a:rPr lang="en-US" dirty="0"/>
              <a:t> </a:t>
            </a:r>
            <a:r>
              <a:rPr lang="en-US" dirty="0">
                <a:solidFill>
                  <a:schemeClr val="tx2"/>
                </a:solidFill>
              </a:rPr>
              <a:t>in our Handouts </a:t>
            </a:r>
          </a:p>
        </p:txBody>
      </p:sp>
      <p:sp>
        <p:nvSpPr>
          <p:cNvPr id="3" name="Content Placeholder 2">
            <a:extLst>
              <a:ext uri="{FF2B5EF4-FFF2-40B4-BE49-F238E27FC236}">
                <a16:creationId xmlns:a16="http://schemas.microsoft.com/office/drawing/2014/main" id="{D41BE113-6B0E-EF46-8C46-BCA3CDCFEA22}"/>
              </a:ext>
            </a:extLst>
          </p:cNvPr>
          <p:cNvSpPr>
            <a:spLocks noGrp="1"/>
          </p:cNvSpPr>
          <p:nvPr>
            <p:ph idx="1"/>
          </p:nvPr>
        </p:nvSpPr>
        <p:spPr>
          <a:xfrm>
            <a:off x="1244600" y="2438401"/>
            <a:ext cx="10515600" cy="3738562"/>
          </a:xfrm>
        </p:spPr>
        <p:txBody>
          <a:bodyPr/>
          <a:lstStyle/>
          <a:p>
            <a:r>
              <a:rPr lang="en-US" sz="3600" dirty="0"/>
              <a:t>Office hours and contact information</a:t>
            </a:r>
          </a:p>
          <a:p>
            <a:r>
              <a:rPr lang="en-US" sz="3600" dirty="0"/>
              <a:t>Critical deadlines </a:t>
            </a:r>
          </a:p>
          <a:p>
            <a:r>
              <a:rPr lang="en-US" sz="3600" dirty="0"/>
              <a:t>Monthly payment plans</a:t>
            </a:r>
          </a:p>
          <a:p>
            <a:r>
              <a:rPr lang="en-US" sz="3600" dirty="0"/>
              <a:t>A</a:t>
            </a:r>
            <a:r>
              <a:rPr lang="en-US" sz="3600" dirty="0" smtClean="0"/>
              <a:t>cademic </a:t>
            </a:r>
            <a:r>
              <a:rPr lang="en-US" sz="3600" dirty="0"/>
              <a:t>year tuition rates</a:t>
            </a:r>
          </a:p>
          <a:p>
            <a:r>
              <a:rPr lang="en-US" sz="3600" dirty="0"/>
              <a:t>Step-by-Step Instructions</a:t>
            </a:r>
          </a:p>
          <a:p>
            <a:endParaRPr lang="en-US" dirty="0"/>
          </a:p>
          <a:p>
            <a:endParaRPr lang="en-US" dirty="0"/>
          </a:p>
        </p:txBody>
      </p:sp>
    </p:spTree>
    <p:extLst>
      <p:ext uri="{BB962C8B-B14F-4D97-AF65-F5344CB8AC3E}">
        <p14:creationId xmlns:p14="http://schemas.microsoft.com/office/powerpoint/2010/main" val="36845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17FE-22C7-7A4B-9520-D7E78A5067EA}"/>
              </a:ext>
            </a:extLst>
          </p:cNvPr>
          <p:cNvSpPr>
            <a:spLocks noGrp="1"/>
          </p:cNvSpPr>
          <p:nvPr>
            <p:ph type="title"/>
          </p:nvPr>
        </p:nvSpPr>
        <p:spPr>
          <a:xfrm>
            <a:off x="3370053" y="506701"/>
            <a:ext cx="8593347" cy="1325563"/>
          </a:xfrm>
        </p:spPr>
        <p:txBody>
          <a:bodyPr/>
          <a:lstStyle/>
          <a:p>
            <a:r>
              <a:rPr lang="en-US" dirty="0">
                <a:solidFill>
                  <a:schemeClr val="tx2"/>
                </a:solidFill>
              </a:rPr>
              <a:t>FERPA Waiver and Authorized Users </a:t>
            </a:r>
          </a:p>
        </p:txBody>
      </p:sp>
      <p:sp>
        <p:nvSpPr>
          <p:cNvPr id="3" name="Content Placeholder 2">
            <a:extLst>
              <a:ext uri="{FF2B5EF4-FFF2-40B4-BE49-F238E27FC236}">
                <a16:creationId xmlns:a16="http://schemas.microsoft.com/office/drawing/2014/main" id="{87AD5469-744D-B242-98E2-349791BA9730}"/>
              </a:ext>
            </a:extLst>
          </p:cNvPr>
          <p:cNvSpPr>
            <a:spLocks noGrp="1"/>
          </p:cNvSpPr>
          <p:nvPr>
            <p:ph idx="1"/>
          </p:nvPr>
        </p:nvSpPr>
        <p:spPr>
          <a:xfrm>
            <a:off x="773545" y="2139661"/>
            <a:ext cx="10515600" cy="4351338"/>
          </a:xfrm>
        </p:spPr>
        <p:txBody>
          <a:bodyPr>
            <a:normAutofit/>
          </a:bodyPr>
          <a:lstStyle/>
          <a:p>
            <a:pPr marL="0" indent="0">
              <a:buNone/>
            </a:pPr>
            <a:r>
              <a:rPr lang="en-US" sz="3200" b="1" dirty="0"/>
              <a:t>FERPA Waiver </a:t>
            </a:r>
          </a:p>
          <a:p>
            <a:pPr lvl="1"/>
            <a:r>
              <a:rPr lang="en-US" sz="2800" dirty="0"/>
              <a:t>Paper form submitted to Registrar that grants full access to financial data, grades, etc. via the phone or in-person.</a:t>
            </a:r>
          </a:p>
          <a:p>
            <a:pPr lvl="1"/>
            <a:r>
              <a:rPr lang="en-US" sz="2800" dirty="0"/>
              <a:t>Remember the security question and answer!</a:t>
            </a:r>
          </a:p>
          <a:p>
            <a:pPr lvl="1"/>
            <a:endParaRPr lang="en-US" sz="800" dirty="0"/>
          </a:p>
          <a:p>
            <a:pPr marL="0" indent="0">
              <a:buNone/>
            </a:pPr>
            <a:r>
              <a:rPr lang="en-US" sz="3200" b="1" dirty="0"/>
              <a:t>Authorized Users</a:t>
            </a:r>
          </a:p>
          <a:p>
            <a:pPr lvl="1"/>
            <a:r>
              <a:rPr lang="en-US" sz="2800" dirty="0"/>
              <a:t>Grants </a:t>
            </a:r>
            <a:r>
              <a:rPr lang="en-US" sz="2800" b="1" i="1" dirty="0"/>
              <a:t>online</a:t>
            </a:r>
            <a:r>
              <a:rPr lang="en-US" sz="2800" dirty="0"/>
              <a:t> access to financial data </a:t>
            </a:r>
            <a:r>
              <a:rPr lang="en-US" sz="2800" b="1" dirty="0"/>
              <a:t>ONLY</a:t>
            </a:r>
          </a:p>
          <a:p>
            <a:pPr lvl="1"/>
            <a:r>
              <a:rPr lang="en-US" sz="2800" dirty="0"/>
              <a:t>Parents will receive emails when bills are issued and can make online payments and join the monthly payment plan</a:t>
            </a:r>
          </a:p>
          <a:p>
            <a:endParaRPr lang="en-US" dirty="0"/>
          </a:p>
        </p:txBody>
      </p:sp>
    </p:spTree>
    <p:extLst>
      <p:ext uri="{BB962C8B-B14F-4D97-AF65-F5344CB8AC3E}">
        <p14:creationId xmlns:p14="http://schemas.microsoft.com/office/powerpoint/2010/main" val="273954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86F-8989-9845-A461-693A1824C6E5}"/>
              </a:ext>
            </a:extLst>
          </p:cNvPr>
          <p:cNvSpPr>
            <a:spLocks noGrp="1"/>
          </p:cNvSpPr>
          <p:nvPr>
            <p:ph type="title"/>
          </p:nvPr>
        </p:nvSpPr>
        <p:spPr>
          <a:xfrm>
            <a:off x="2112820" y="291234"/>
            <a:ext cx="8590472" cy="1325563"/>
          </a:xfrm>
        </p:spPr>
        <p:txBody>
          <a:bodyPr/>
          <a:lstStyle/>
          <a:p>
            <a:r>
              <a:rPr lang="en-US" dirty="0">
                <a:solidFill>
                  <a:schemeClr val="tx2"/>
                </a:solidFill>
              </a:rPr>
              <a:t>Billing Statements</a:t>
            </a:r>
            <a:endParaRPr lang="en-US" dirty="0"/>
          </a:p>
        </p:txBody>
      </p:sp>
      <p:sp>
        <p:nvSpPr>
          <p:cNvPr id="3" name="Content Placeholder 2">
            <a:extLst>
              <a:ext uri="{FF2B5EF4-FFF2-40B4-BE49-F238E27FC236}">
                <a16:creationId xmlns:a16="http://schemas.microsoft.com/office/drawing/2014/main" id="{86580E3F-ABFB-B14C-BF2D-51A4D984C249}"/>
              </a:ext>
            </a:extLst>
          </p:cNvPr>
          <p:cNvSpPr>
            <a:spLocks noGrp="1"/>
          </p:cNvSpPr>
          <p:nvPr>
            <p:ph idx="1"/>
          </p:nvPr>
        </p:nvSpPr>
        <p:spPr>
          <a:xfrm>
            <a:off x="415636" y="1478250"/>
            <a:ext cx="10938164" cy="4580803"/>
          </a:xfrm>
        </p:spPr>
        <p:txBody>
          <a:bodyPr>
            <a:normAutofit fontScale="85000" lnSpcReduction="10000"/>
          </a:bodyPr>
          <a:lstStyle/>
          <a:p>
            <a:pPr>
              <a:lnSpc>
                <a:spcPct val="150000"/>
              </a:lnSpc>
            </a:pPr>
            <a:r>
              <a:rPr lang="en-US" sz="3300" dirty="0"/>
              <a:t>Paperless billing, statements only available online</a:t>
            </a:r>
          </a:p>
          <a:p>
            <a:pPr>
              <a:lnSpc>
                <a:spcPct val="150000"/>
              </a:lnSpc>
            </a:pPr>
            <a:r>
              <a:rPr lang="en-US" sz="3300" dirty="0"/>
              <a:t>Bills are term specific and generated weekly if you have a balance</a:t>
            </a:r>
          </a:p>
          <a:p>
            <a:pPr>
              <a:lnSpc>
                <a:spcPct val="150000"/>
              </a:lnSpc>
            </a:pPr>
            <a:r>
              <a:rPr lang="en-US" sz="3300" dirty="0"/>
              <a:t>Authorized users will receive a notification when bills are generated</a:t>
            </a:r>
          </a:p>
          <a:p>
            <a:pPr>
              <a:lnSpc>
                <a:spcPct val="150000"/>
              </a:lnSpc>
            </a:pPr>
            <a:r>
              <a:rPr lang="en-US" sz="3300" b="1" dirty="0" smtClean="0"/>
              <a:t>Fall </a:t>
            </a:r>
            <a:r>
              <a:rPr lang="en-US" sz="3300" b="1" dirty="0"/>
              <a:t>2024 payment is due </a:t>
            </a:r>
            <a:r>
              <a:rPr lang="en-US" sz="3300" b="1" dirty="0" smtClean="0"/>
              <a:t>on August 15, 2024</a:t>
            </a:r>
            <a:endParaRPr lang="en-US" sz="3300" b="1" dirty="0"/>
          </a:p>
          <a:p>
            <a:pPr>
              <a:lnSpc>
                <a:spcPct val="100000"/>
              </a:lnSpc>
            </a:pPr>
            <a:r>
              <a:rPr lang="en-US" sz="3300" dirty="0"/>
              <a:t>Please check that all of the financial aid that you were expecting is reflected on the bill. If not, please contact finaid@ramapo.edu</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1399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344B-5436-A74D-B145-C4FC39FB9A0F}"/>
              </a:ext>
            </a:extLst>
          </p:cNvPr>
          <p:cNvSpPr>
            <a:spLocks noGrp="1"/>
          </p:cNvSpPr>
          <p:nvPr>
            <p:ph type="title"/>
          </p:nvPr>
        </p:nvSpPr>
        <p:spPr>
          <a:xfrm>
            <a:off x="2734574" y="382009"/>
            <a:ext cx="8619226" cy="1325563"/>
          </a:xfrm>
        </p:spPr>
        <p:txBody>
          <a:bodyPr/>
          <a:lstStyle/>
          <a:p>
            <a:r>
              <a:rPr lang="en-US" dirty="0">
                <a:solidFill>
                  <a:schemeClr val="tx2"/>
                </a:solidFill>
              </a:rPr>
              <a:t>   Waivers and Deadlines</a:t>
            </a:r>
          </a:p>
        </p:txBody>
      </p:sp>
      <p:sp>
        <p:nvSpPr>
          <p:cNvPr id="3" name="Content Placeholder 2">
            <a:extLst>
              <a:ext uri="{FF2B5EF4-FFF2-40B4-BE49-F238E27FC236}">
                <a16:creationId xmlns:a16="http://schemas.microsoft.com/office/drawing/2014/main" id="{3B4ECDE1-A6CE-1245-BF25-A57D80F31686}"/>
              </a:ext>
            </a:extLst>
          </p:cNvPr>
          <p:cNvSpPr>
            <a:spLocks noGrp="1"/>
          </p:cNvSpPr>
          <p:nvPr>
            <p:ph idx="1"/>
          </p:nvPr>
        </p:nvSpPr>
        <p:spPr/>
        <p:txBody>
          <a:bodyPr>
            <a:normAutofit/>
          </a:bodyPr>
          <a:lstStyle/>
          <a:p>
            <a:pPr marL="0" indent="0">
              <a:buNone/>
            </a:pPr>
            <a:r>
              <a:rPr lang="en-US" b="1" dirty="0"/>
              <a:t>Student Medical Insurance </a:t>
            </a:r>
          </a:p>
          <a:p>
            <a:pPr lvl="1"/>
            <a:r>
              <a:rPr lang="en-US" dirty="0"/>
              <a:t>Premium: </a:t>
            </a:r>
            <a:r>
              <a:rPr lang="en-US" dirty="0" smtClean="0"/>
              <a:t>$2,704.00 </a:t>
            </a:r>
            <a:r>
              <a:rPr lang="en-US" dirty="0"/>
              <a:t>for coverage that runs from </a:t>
            </a:r>
            <a:r>
              <a:rPr lang="en-US" dirty="0" smtClean="0"/>
              <a:t>August </a:t>
            </a:r>
            <a:r>
              <a:rPr lang="en-US" dirty="0"/>
              <a:t>2024 – July </a:t>
            </a:r>
            <a:r>
              <a:rPr lang="en-US" dirty="0" smtClean="0"/>
              <a:t>2025 </a:t>
            </a:r>
            <a:r>
              <a:rPr lang="en-US" dirty="0"/>
              <a:t>but can be waived if you have your own insurance</a:t>
            </a:r>
          </a:p>
          <a:p>
            <a:pPr lvl="1"/>
            <a:r>
              <a:rPr lang="en-US" i="1" dirty="0">
                <a:solidFill>
                  <a:srgbClr val="FF0000"/>
                </a:solidFill>
              </a:rPr>
              <a:t>The insurance waiver deadline is </a:t>
            </a:r>
            <a:r>
              <a:rPr lang="en-US" i="1" dirty="0" smtClean="0">
                <a:solidFill>
                  <a:srgbClr val="FF0000"/>
                </a:solidFill>
              </a:rPr>
              <a:t>September 27, </a:t>
            </a:r>
            <a:r>
              <a:rPr lang="en-US" i="1" dirty="0">
                <a:solidFill>
                  <a:srgbClr val="FF0000"/>
                </a:solidFill>
              </a:rPr>
              <a:t>2024 </a:t>
            </a:r>
          </a:p>
          <a:p>
            <a:pPr lvl="1"/>
            <a:r>
              <a:rPr lang="en-US" dirty="0"/>
              <a:t>Please allow two business days for waiver to appear on the account </a:t>
            </a:r>
          </a:p>
          <a:p>
            <a:pPr marL="0" indent="0">
              <a:buNone/>
            </a:pPr>
            <a:r>
              <a:rPr lang="en-US" b="1" dirty="0"/>
              <a:t>Parking Waivers  </a:t>
            </a:r>
          </a:p>
          <a:p>
            <a:pPr lvl="1"/>
            <a:r>
              <a:rPr lang="en-US" dirty="0"/>
              <a:t>Parking charge: </a:t>
            </a:r>
            <a:r>
              <a:rPr lang="en-US" dirty="0" smtClean="0"/>
              <a:t>$200 (plus </a:t>
            </a:r>
            <a:r>
              <a:rPr lang="en-US" dirty="0"/>
              <a:t>tax for </a:t>
            </a:r>
            <a:r>
              <a:rPr lang="en-US" dirty="0" smtClean="0"/>
              <a:t>commuters). Covers both the Fall and </a:t>
            </a:r>
            <a:r>
              <a:rPr lang="en-US" dirty="0"/>
              <a:t>Spring </a:t>
            </a:r>
            <a:r>
              <a:rPr lang="en-US" dirty="0" smtClean="0"/>
              <a:t>semesters, </a:t>
            </a:r>
            <a:r>
              <a:rPr lang="en-US" dirty="0"/>
              <a:t>but can be waived</a:t>
            </a:r>
          </a:p>
          <a:p>
            <a:pPr lvl="1"/>
            <a:r>
              <a:rPr lang="en-US" i="1" dirty="0">
                <a:solidFill>
                  <a:srgbClr val="FF0000"/>
                </a:solidFill>
              </a:rPr>
              <a:t>The parking waiver deadline is </a:t>
            </a:r>
            <a:r>
              <a:rPr lang="en-US" i="1" dirty="0" smtClean="0">
                <a:solidFill>
                  <a:srgbClr val="FF0000"/>
                </a:solidFill>
              </a:rPr>
              <a:t>September 27, </a:t>
            </a:r>
            <a:r>
              <a:rPr lang="en-US" i="1" dirty="0">
                <a:solidFill>
                  <a:srgbClr val="FF0000"/>
                </a:solidFill>
              </a:rPr>
              <a:t>2024 </a:t>
            </a:r>
          </a:p>
          <a:p>
            <a:pPr lvl="1"/>
            <a:r>
              <a:rPr lang="en-US" dirty="0"/>
              <a:t>Please allow one business day for the waiver to appear on the account</a:t>
            </a:r>
            <a:endParaRPr lang="en-US" sz="2000" dirty="0"/>
          </a:p>
          <a:p>
            <a:pPr lvl="1"/>
            <a:endParaRPr lang="en-US" sz="2000" dirty="0"/>
          </a:p>
          <a:p>
            <a:pPr marL="0" indent="0">
              <a:buNone/>
            </a:pPr>
            <a:endParaRPr lang="en-US" sz="2400" dirty="0"/>
          </a:p>
          <a:p>
            <a:pPr marL="914400" lvl="2" indent="0">
              <a:buNone/>
            </a:pPr>
            <a:endParaRPr lang="en-US" dirty="0"/>
          </a:p>
          <a:p>
            <a:pPr marL="914400" lvl="2" indent="0">
              <a:buNone/>
            </a:pPr>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264619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5A67F2-8EC5-4A60-86B7-9E50C1ACE752}"/>
              </a:ext>
            </a:extLst>
          </p:cNvPr>
          <p:cNvPicPr>
            <a:picLocks noChangeAspect="1"/>
          </p:cNvPicPr>
          <p:nvPr/>
        </p:nvPicPr>
        <p:blipFill rotWithShape="1">
          <a:blip r:embed="rId2"/>
          <a:srcRect l="6697" t="5080" r="10261" b="4381"/>
          <a:stretch/>
        </p:blipFill>
        <p:spPr>
          <a:xfrm>
            <a:off x="4003078" y="205036"/>
            <a:ext cx="5628601" cy="6652964"/>
          </a:xfrm>
          <a:prstGeom prst="rect">
            <a:avLst/>
          </a:prstGeom>
        </p:spPr>
      </p:pic>
      <p:sp>
        <p:nvSpPr>
          <p:cNvPr id="2" name="Title 1">
            <a:extLst>
              <a:ext uri="{FF2B5EF4-FFF2-40B4-BE49-F238E27FC236}">
                <a16:creationId xmlns:a16="http://schemas.microsoft.com/office/drawing/2014/main" id="{974DB86F-8989-9845-A461-693A1824C6E5}"/>
              </a:ext>
            </a:extLst>
          </p:cNvPr>
          <p:cNvSpPr>
            <a:spLocks noGrp="1"/>
          </p:cNvSpPr>
          <p:nvPr>
            <p:ph type="title"/>
          </p:nvPr>
        </p:nvSpPr>
        <p:spPr>
          <a:xfrm>
            <a:off x="0" y="205037"/>
            <a:ext cx="8656885" cy="1325563"/>
          </a:xfrm>
        </p:spPr>
        <p:txBody>
          <a:bodyPr/>
          <a:lstStyle/>
          <a:p>
            <a:r>
              <a:rPr lang="en-US" dirty="0">
                <a:solidFill>
                  <a:schemeClr val="tx2"/>
                </a:solidFill>
              </a:rPr>
              <a:t>Sample Bill </a:t>
            </a:r>
            <a:endParaRPr lang="en-US" dirty="0"/>
          </a:p>
        </p:txBody>
      </p:sp>
      <p:sp>
        <p:nvSpPr>
          <p:cNvPr id="3" name="Content Placeholder 2">
            <a:extLst>
              <a:ext uri="{FF2B5EF4-FFF2-40B4-BE49-F238E27FC236}">
                <a16:creationId xmlns:a16="http://schemas.microsoft.com/office/drawing/2014/main" id="{86580E3F-ABFB-B14C-BF2D-51A4D984C249}"/>
              </a:ext>
            </a:extLst>
          </p:cNvPr>
          <p:cNvSpPr>
            <a:spLocks noGrp="1"/>
          </p:cNvSpPr>
          <p:nvPr>
            <p:ph idx="1"/>
          </p:nvPr>
        </p:nvSpPr>
        <p:spPr/>
        <p:txBody>
          <a:bodyPr/>
          <a:lstStyle/>
          <a:p>
            <a:endParaRPr lang="en-US" dirty="0"/>
          </a:p>
          <a:p>
            <a:endParaRPr lang="en-US" dirty="0"/>
          </a:p>
          <a:p>
            <a:endParaRPr lang="en-US" dirty="0"/>
          </a:p>
          <a:p>
            <a:pPr marL="0" indent="0">
              <a:buNone/>
            </a:pPr>
            <a:endParaRPr lang="en-US" dirty="0"/>
          </a:p>
        </p:txBody>
      </p:sp>
      <p:sp>
        <p:nvSpPr>
          <p:cNvPr id="5" name="Arrow: Right 4">
            <a:extLst>
              <a:ext uri="{FF2B5EF4-FFF2-40B4-BE49-F238E27FC236}">
                <a16:creationId xmlns:a16="http://schemas.microsoft.com/office/drawing/2014/main" id="{C4AFC919-038D-4946-96F9-5EB69B128872}"/>
              </a:ext>
            </a:extLst>
          </p:cNvPr>
          <p:cNvSpPr/>
          <p:nvPr/>
        </p:nvSpPr>
        <p:spPr>
          <a:xfrm rot="634287">
            <a:off x="3285944" y="2541277"/>
            <a:ext cx="1511007" cy="422507"/>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85922E-9506-4EDE-BBD5-A141BA0C59B0}"/>
              </a:ext>
            </a:extLst>
          </p:cNvPr>
          <p:cNvSpPr txBox="1"/>
          <p:nvPr/>
        </p:nvSpPr>
        <p:spPr>
          <a:xfrm>
            <a:off x="1259634" y="1540010"/>
            <a:ext cx="2597013" cy="1446550"/>
          </a:xfrm>
          <a:prstGeom prst="rect">
            <a:avLst/>
          </a:prstGeom>
          <a:noFill/>
        </p:spPr>
        <p:txBody>
          <a:bodyPr wrap="square" rtlCol="0">
            <a:spAutoFit/>
          </a:bodyPr>
          <a:lstStyle/>
          <a:p>
            <a:r>
              <a:rPr lang="en-US" sz="2200" i="1" dirty="0"/>
              <a:t>*Medical Insurance Waiver reflected as a NEGATIVE Charge</a:t>
            </a:r>
          </a:p>
        </p:txBody>
      </p:sp>
      <p:sp>
        <p:nvSpPr>
          <p:cNvPr id="7" name="Arrow: Right 6">
            <a:extLst>
              <a:ext uri="{FF2B5EF4-FFF2-40B4-BE49-F238E27FC236}">
                <a16:creationId xmlns:a16="http://schemas.microsoft.com/office/drawing/2014/main" id="{6641061C-D767-4DEA-BD2B-F8D5B71D52CE}"/>
              </a:ext>
            </a:extLst>
          </p:cNvPr>
          <p:cNvSpPr/>
          <p:nvPr/>
        </p:nvSpPr>
        <p:spPr>
          <a:xfrm rot="9194523">
            <a:off x="8835387" y="2669826"/>
            <a:ext cx="1313843" cy="33854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CDF34D-FB0D-479C-BE0A-715EC33BE931}"/>
              </a:ext>
            </a:extLst>
          </p:cNvPr>
          <p:cNvSpPr txBox="1"/>
          <p:nvPr/>
        </p:nvSpPr>
        <p:spPr>
          <a:xfrm>
            <a:off x="10092445" y="1733375"/>
            <a:ext cx="2122415" cy="1446550"/>
          </a:xfrm>
          <a:prstGeom prst="rect">
            <a:avLst/>
          </a:prstGeom>
          <a:noFill/>
        </p:spPr>
        <p:txBody>
          <a:bodyPr wrap="square" rtlCol="0">
            <a:spAutoFit/>
          </a:bodyPr>
          <a:lstStyle/>
          <a:p>
            <a:r>
              <a:rPr lang="en-US" sz="2200" i="1" dirty="0" smtClean="0"/>
              <a:t>*Parking Waiver reflected as a credit</a:t>
            </a:r>
            <a:endParaRPr lang="en-US" sz="2200" i="1" dirty="0"/>
          </a:p>
        </p:txBody>
      </p:sp>
      <p:sp>
        <p:nvSpPr>
          <p:cNvPr id="9" name="Arrow: Right 8">
            <a:extLst>
              <a:ext uri="{FF2B5EF4-FFF2-40B4-BE49-F238E27FC236}">
                <a16:creationId xmlns:a16="http://schemas.microsoft.com/office/drawing/2014/main" id="{5E86C3B6-1A03-4E24-9A9E-49D21B172696}"/>
              </a:ext>
            </a:extLst>
          </p:cNvPr>
          <p:cNvSpPr/>
          <p:nvPr/>
        </p:nvSpPr>
        <p:spPr>
          <a:xfrm rot="10329823">
            <a:off x="6865622" y="5503014"/>
            <a:ext cx="2901670" cy="35742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E25A33-CEC4-46D5-80BC-E20EACA17F1D}"/>
              </a:ext>
            </a:extLst>
          </p:cNvPr>
          <p:cNvSpPr txBox="1"/>
          <p:nvPr/>
        </p:nvSpPr>
        <p:spPr>
          <a:xfrm>
            <a:off x="9854349" y="4948589"/>
            <a:ext cx="2122415" cy="1107996"/>
          </a:xfrm>
          <a:prstGeom prst="rect">
            <a:avLst/>
          </a:prstGeom>
          <a:noFill/>
        </p:spPr>
        <p:txBody>
          <a:bodyPr wrap="square" rtlCol="0">
            <a:spAutoFit/>
          </a:bodyPr>
          <a:lstStyle/>
          <a:p>
            <a:r>
              <a:rPr lang="en-US" sz="2200" i="1" dirty="0"/>
              <a:t>*Important information and more deadlines</a:t>
            </a:r>
          </a:p>
        </p:txBody>
      </p:sp>
      <p:sp>
        <p:nvSpPr>
          <p:cNvPr id="11" name="TextBox 10">
            <a:extLst>
              <a:ext uri="{FF2B5EF4-FFF2-40B4-BE49-F238E27FC236}">
                <a16:creationId xmlns:a16="http://schemas.microsoft.com/office/drawing/2014/main" id="{2F6D792F-2A2C-41C4-AF64-3BEDA2D97EBA}"/>
              </a:ext>
            </a:extLst>
          </p:cNvPr>
          <p:cNvSpPr txBox="1"/>
          <p:nvPr/>
        </p:nvSpPr>
        <p:spPr>
          <a:xfrm>
            <a:off x="215236" y="3255818"/>
            <a:ext cx="3254928"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t>Bill are sent out weekly if you owe (no bills will be sent if on a payment plan)</a:t>
            </a:r>
          </a:p>
          <a:p>
            <a:pPr marL="285750" indent="-285750">
              <a:buFont typeface="Arial" panose="020B0604020202020204" pitchFamily="34" charset="0"/>
              <a:buChar char="•"/>
            </a:pPr>
            <a:r>
              <a:rPr lang="en-US" sz="2200" dirty="0"/>
              <a:t>View each bill as account and messages may change</a:t>
            </a:r>
          </a:p>
        </p:txBody>
      </p:sp>
      <p:sp>
        <p:nvSpPr>
          <p:cNvPr id="14" name="Arrow: Right 13">
            <a:extLst>
              <a:ext uri="{FF2B5EF4-FFF2-40B4-BE49-F238E27FC236}">
                <a16:creationId xmlns:a16="http://schemas.microsoft.com/office/drawing/2014/main" id="{E3CFE506-7851-4088-8A16-24BF7A8B9CC0}"/>
              </a:ext>
            </a:extLst>
          </p:cNvPr>
          <p:cNvSpPr/>
          <p:nvPr/>
        </p:nvSpPr>
        <p:spPr>
          <a:xfrm rot="10330689">
            <a:off x="9017042" y="3692346"/>
            <a:ext cx="950534" cy="353529"/>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D6EA03B-146B-4960-BAA7-192704587927}"/>
              </a:ext>
            </a:extLst>
          </p:cNvPr>
          <p:cNvSpPr txBox="1"/>
          <p:nvPr/>
        </p:nvSpPr>
        <p:spPr>
          <a:xfrm>
            <a:off x="9963131" y="3344222"/>
            <a:ext cx="2242519" cy="1446550"/>
          </a:xfrm>
          <a:prstGeom prst="rect">
            <a:avLst/>
          </a:prstGeom>
          <a:noFill/>
        </p:spPr>
        <p:txBody>
          <a:bodyPr wrap="square" rtlCol="0">
            <a:spAutoFit/>
          </a:bodyPr>
          <a:lstStyle/>
          <a:p>
            <a:r>
              <a:rPr lang="en-US" sz="2200" i="1" dirty="0" smtClean="0"/>
              <a:t>*Financial Aid is NOT finalized on your bill and can change!</a:t>
            </a:r>
            <a:endParaRPr lang="en-US" sz="2200" i="1" dirty="0"/>
          </a:p>
        </p:txBody>
      </p:sp>
    </p:spTree>
    <p:extLst>
      <p:ext uri="{BB962C8B-B14F-4D97-AF65-F5344CB8AC3E}">
        <p14:creationId xmlns:p14="http://schemas.microsoft.com/office/powerpoint/2010/main" val="248660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344B-5436-A74D-B145-C4FC39FB9A0F}"/>
              </a:ext>
            </a:extLst>
          </p:cNvPr>
          <p:cNvSpPr>
            <a:spLocks noGrp="1"/>
          </p:cNvSpPr>
          <p:nvPr>
            <p:ph type="title"/>
          </p:nvPr>
        </p:nvSpPr>
        <p:spPr>
          <a:xfrm>
            <a:off x="3435122" y="667948"/>
            <a:ext cx="8619226" cy="1325563"/>
          </a:xfrm>
        </p:spPr>
        <p:txBody>
          <a:bodyPr>
            <a:normAutofit fontScale="90000"/>
          </a:bodyPr>
          <a:lstStyle/>
          <a:p>
            <a:r>
              <a:rPr lang="en-US" sz="6000" dirty="0">
                <a:solidFill>
                  <a:schemeClr val="tx2"/>
                </a:solidFill>
              </a:rPr>
              <a:t>Payment Options</a:t>
            </a:r>
            <a:r>
              <a:rPr lang="en-US" dirty="0">
                <a:solidFill>
                  <a:schemeClr val="tx2"/>
                </a:solidFill>
              </a:rPr>
              <a:t/>
            </a:r>
            <a:br>
              <a:rPr lang="en-US" dirty="0">
                <a:solidFill>
                  <a:schemeClr val="tx2"/>
                </a:solidFill>
              </a:rPr>
            </a:br>
            <a:endParaRPr lang="en-US" dirty="0">
              <a:solidFill>
                <a:schemeClr val="tx2"/>
              </a:solidFill>
            </a:endParaRPr>
          </a:p>
        </p:txBody>
      </p:sp>
      <p:sp>
        <p:nvSpPr>
          <p:cNvPr id="3" name="Content Placeholder 2">
            <a:extLst>
              <a:ext uri="{FF2B5EF4-FFF2-40B4-BE49-F238E27FC236}">
                <a16:creationId xmlns:a16="http://schemas.microsoft.com/office/drawing/2014/main" id="{3B4ECDE1-A6CE-1245-BF25-A57D80F31686}"/>
              </a:ext>
            </a:extLst>
          </p:cNvPr>
          <p:cNvSpPr>
            <a:spLocks noGrp="1"/>
          </p:cNvSpPr>
          <p:nvPr>
            <p:ph idx="1"/>
          </p:nvPr>
        </p:nvSpPr>
        <p:spPr>
          <a:xfrm>
            <a:off x="335481" y="2132001"/>
            <a:ext cx="4610146" cy="4564363"/>
          </a:xfrm>
          <a:solidFill>
            <a:srgbClr val="76001C"/>
          </a:solidFill>
          <a:ln>
            <a:solidFill>
              <a:schemeClr val="accent6">
                <a:lumMod val="75000"/>
              </a:schemeClr>
            </a:solidFill>
          </a:ln>
        </p:spPr>
        <p:txBody>
          <a:bodyPr>
            <a:normAutofit fontScale="47500" lnSpcReduction="20000"/>
          </a:bodyPr>
          <a:lstStyle/>
          <a:p>
            <a:pPr marL="0" lvl="1" indent="0" algn="ctr">
              <a:lnSpc>
                <a:spcPct val="100000"/>
              </a:lnSpc>
              <a:spcBef>
                <a:spcPts val="1000"/>
              </a:spcBef>
              <a:buNone/>
            </a:pPr>
            <a:r>
              <a:rPr lang="en-US" sz="4800" b="1" i="1" dirty="0">
                <a:solidFill>
                  <a:schemeClr val="bg1"/>
                </a:solidFill>
              </a:rPr>
              <a:t>Payment plans </a:t>
            </a:r>
          </a:p>
          <a:p>
            <a:pPr>
              <a:lnSpc>
                <a:spcPct val="120000"/>
              </a:lnSpc>
            </a:pPr>
            <a:r>
              <a:rPr lang="en-US" sz="4800" u="sng" dirty="0">
                <a:solidFill>
                  <a:schemeClr val="bg1"/>
                </a:solidFill>
              </a:rPr>
              <a:t>5 Installment Plan:</a:t>
            </a:r>
            <a:r>
              <a:rPr lang="en-US" sz="4800" dirty="0">
                <a:solidFill>
                  <a:schemeClr val="bg1"/>
                </a:solidFill>
              </a:rPr>
              <a:t> </a:t>
            </a:r>
            <a:r>
              <a:rPr lang="en-US" sz="4800" dirty="0" smtClean="0">
                <a:solidFill>
                  <a:schemeClr val="bg1"/>
                </a:solidFill>
              </a:rPr>
              <a:t>July 15th </a:t>
            </a:r>
            <a:r>
              <a:rPr lang="en-US" sz="4800" dirty="0">
                <a:solidFill>
                  <a:schemeClr val="bg1"/>
                </a:solidFill>
              </a:rPr>
              <a:t>to </a:t>
            </a:r>
            <a:r>
              <a:rPr lang="en-US" sz="4800" dirty="0" smtClean="0">
                <a:solidFill>
                  <a:schemeClr val="bg1"/>
                </a:solidFill>
              </a:rPr>
              <a:t>November 15th </a:t>
            </a:r>
            <a:r>
              <a:rPr lang="en-US" sz="4800" dirty="0">
                <a:solidFill>
                  <a:schemeClr val="bg1"/>
                </a:solidFill>
              </a:rPr>
              <a:t>with a 20% down payment due at time of enrollment </a:t>
            </a:r>
          </a:p>
          <a:p>
            <a:pPr>
              <a:lnSpc>
                <a:spcPct val="120000"/>
              </a:lnSpc>
            </a:pPr>
            <a:r>
              <a:rPr lang="en-US" sz="4800" u="sng" dirty="0">
                <a:solidFill>
                  <a:schemeClr val="bg1"/>
                </a:solidFill>
              </a:rPr>
              <a:t>4 Installment Plan:</a:t>
            </a:r>
            <a:r>
              <a:rPr lang="en-US" sz="4800" dirty="0">
                <a:solidFill>
                  <a:schemeClr val="bg1"/>
                </a:solidFill>
              </a:rPr>
              <a:t> </a:t>
            </a:r>
            <a:r>
              <a:rPr lang="en-US" sz="4800" dirty="0" smtClean="0">
                <a:solidFill>
                  <a:schemeClr val="bg1"/>
                </a:solidFill>
              </a:rPr>
              <a:t>August 15</a:t>
            </a:r>
            <a:r>
              <a:rPr lang="en-US" sz="4800" baseline="30000" dirty="0" smtClean="0">
                <a:solidFill>
                  <a:schemeClr val="bg1"/>
                </a:solidFill>
              </a:rPr>
              <a:t>th</a:t>
            </a:r>
            <a:r>
              <a:rPr lang="en-US" sz="4800" dirty="0" smtClean="0">
                <a:solidFill>
                  <a:schemeClr val="bg1"/>
                </a:solidFill>
              </a:rPr>
              <a:t> to November 15</a:t>
            </a:r>
            <a:r>
              <a:rPr lang="en-US" sz="4800" baseline="30000" dirty="0" smtClean="0">
                <a:solidFill>
                  <a:schemeClr val="bg1"/>
                </a:solidFill>
              </a:rPr>
              <a:t>th</a:t>
            </a:r>
            <a:r>
              <a:rPr lang="en-US" sz="4800" dirty="0" smtClean="0">
                <a:solidFill>
                  <a:schemeClr val="bg1"/>
                </a:solidFill>
              </a:rPr>
              <a:t> with </a:t>
            </a:r>
            <a:r>
              <a:rPr lang="en-US" sz="4800" dirty="0">
                <a:solidFill>
                  <a:schemeClr val="bg1"/>
                </a:solidFill>
              </a:rPr>
              <a:t>a 25% down payment due at time of enrollment. </a:t>
            </a:r>
            <a:endParaRPr lang="en-US" sz="4800" dirty="0" smtClean="0">
              <a:solidFill>
                <a:schemeClr val="bg1"/>
              </a:solidFill>
            </a:endParaRPr>
          </a:p>
          <a:p>
            <a:pPr>
              <a:lnSpc>
                <a:spcPct val="120000"/>
              </a:lnSpc>
            </a:pPr>
            <a:r>
              <a:rPr lang="en-US" sz="4800" dirty="0" smtClean="0">
                <a:solidFill>
                  <a:schemeClr val="bg1"/>
                </a:solidFill>
              </a:rPr>
              <a:t>Service fee of $60 to join plan</a:t>
            </a:r>
            <a:endParaRPr lang="en-US" sz="4800" dirty="0">
              <a:solidFill>
                <a:schemeClr val="bg1"/>
              </a:solidFill>
            </a:endParaRPr>
          </a:p>
          <a:p>
            <a:pPr>
              <a:lnSpc>
                <a:spcPct val="120000"/>
              </a:lnSpc>
            </a:pPr>
            <a:r>
              <a:rPr lang="en-US" sz="4800" dirty="0">
                <a:solidFill>
                  <a:schemeClr val="bg1"/>
                </a:solidFill>
              </a:rPr>
              <a:t>Late Payment Fee of $35</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sp>
        <p:nvSpPr>
          <p:cNvPr id="5" name="TextBox 4"/>
          <p:cNvSpPr txBox="1"/>
          <p:nvPr/>
        </p:nvSpPr>
        <p:spPr>
          <a:xfrm>
            <a:off x="5200490" y="2139285"/>
            <a:ext cx="3306201" cy="2369880"/>
          </a:xfrm>
          <a:prstGeom prst="rect">
            <a:avLst/>
          </a:prstGeom>
          <a:solidFill>
            <a:srgbClr val="76001C"/>
          </a:solidFill>
          <a:ln>
            <a:solidFill>
              <a:schemeClr val="accent6">
                <a:lumMod val="75000"/>
              </a:schemeClr>
            </a:solidFill>
          </a:ln>
        </p:spPr>
        <p:txBody>
          <a:bodyPr wrap="square" rtlCol="0">
            <a:spAutoFit/>
          </a:bodyPr>
          <a:lstStyle/>
          <a:p>
            <a:pPr algn="ctr"/>
            <a:r>
              <a:rPr lang="en-US" sz="2800" b="1" i="1" dirty="0">
                <a:solidFill>
                  <a:schemeClr val="bg1"/>
                </a:solidFill>
              </a:rPr>
              <a:t>On-line</a:t>
            </a:r>
            <a:r>
              <a:rPr lang="en-US" b="1" i="1" dirty="0">
                <a:solidFill>
                  <a:schemeClr val="bg1"/>
                </a:solidFill>
              </a:rPr>
              <a:t> </a:t>
            </a:r>
          </a:p>
          <a:p>
            <a:pPr marL="342900" indent="-342900">
              <a:buFont typeface="Arial" panose="020B0604020202020204" pitchFamily="34" charset="0"/>
              <a:buChar char="•"/>
            </a:pPr>
            <a:r>
              <a:rPr lang="en-US" sz="2400" dirty="0">
                <a:solidFill>
                  <a:schemeClr val="bg1"/>
                </a:solidFill>
              </a:rPr>
              <a:t>Credit/debit cards which carry a 2.95% service fee</a:t>
            </a:r>
          </a:p>
          <a:p>
            <a:pPr marL="342900" indent="-342900">
              <a:buFont typeface="Arial" panose="020B0604020202020204" pitchFamily="34" charset="0"/>
              <a:buChar char="•"/>
            </a:pPr>
            <a:r>
              <a:rPr lang="en-US" sz="2400" dirty="0">
                <a:solidFill>
                  <a:schemeClr val="bg1"/>
                </a:solidFill>
              </a:rPr>
              <a:t>ACH payments carry no service fee</a:t>
            </a:r>
          </a:p>
        </p:txBody>
      </p:sp>
      <p:sp>
        <p:nvSpPr>
          <p:cNvPr id="6" name="TextBox 5"/>
          <p:cNvSpPr txBox="1"/>
          <p:nvPr/>
        </p:nvSpPr>
        <p:spPr>
          <a:xfrm>
            <a:off x="6668774" y="4679771"/>
            <a:ext cx="4064000" cy="1631216"/>
          </a:xfrm>
          <a:prstGeom prst="rect">
            <a:avLst/>
          </a:prstGeom>
          <a:solidFill>
            <a:srgbClr val="76001C"/>
          </a:solidFill>
        </p:spPr>
        <p:txBody>
          <a:bodyPr wrap="square" rtlCol="0">
            <a:spAutoFit/>
          </a:bodyPr>
          <a:lstStyle/>
          <a:p>
            <a:pPr marL="0" lvl="1" indent="0" algn="ctr">
              <a:spcBef>
                <a:spcPts val="1000"/>
              </a:spcBef>
              <a:buNone/>
            </a:pPr>
            <a:r>
              <a:rPr lang="en-US" sz="2800" b="1" i="1" dirty="0">
                <a:solidFill>
                  <a:schemeClr val="bg1"/>
                </a:solidFill>
              </a:rPr>
              <a:t>Late Payment </a:t>
            </a:r>
          </a:p>
          <a:p>
            <a:pPr marL="342900" indent="-342900">
              <a:buFont typeface="Arial" panose="020B0604020202020204" pitchFamily="34" charset="0"/>
              <a:buChar char="•"/>
            </a:pPr>
            <a:r>
              <a:rPr lang="en-US" sz="2400" dirty="0">
                <a:solidFill>
                  <a:schemeClr val="bg1"/>
                </a:solidFill>
              </a:rPr>
              <a:t>$200 late fee and/or dropped from courses for non-payment</a:t>
            </a:r>
          </a:p>
        </p:txBody>
      </p:sp>
      <p:sp>
        <p:nvSpPr>
          <p:cNvPr id="7" name="TextBox 6"/>
          <p:cNvSpPr txBox="1"/>
          <p:nvPr/>
        </p:nvSpPr>
        <p:spPr>
          <a:xfrm>
            <a:off x="8761555" y="2147643"/>
            <a:ext cx="3292794" cy="2369880"/>
          </a:xfrm>
          <a:prstGeom prst="rect">
            <a:avLst/>
          </a:prstGeom>
          <a:solidFill>
            <a:srgbClr val="76001C"/>
          </a:solidFill>
        </p:spPr>
        <p:txBody>
          <a:bodyPr wrap="square" rtlCol="0">
            <a:spAutoFit/>
          </a:bodyPr>
          <a:lstStyle/>
          <a:p>
            <a:pPr lvl="1"/>
            <a:r>
              <a:rPr lang="en-US" sz="2800" b="1" i="1" dirty="0">
                <a:solidFill>
                  <a:schemeClr val="bg1"/>
                </a:solidFill>
              </a:rPr>
              <a:t>In-Person/Mail</a:t>
            </a:r>
          </a:p>
          <a:p>
            <a:pPr marL="342900" indent="-342900">
              <a:buFont typeface="Arial" panose="020B0604020202020204" pitchFamily="34" charset="0"/>
              <a:buChar char="•"/>
            </a:pPr>
            <a:r>
              <a:rPr lang="en-US" sz="2400" dirty="0" err="1">
                <a:solidFill>
                  <a:schemeClr val="bg1"/>
                </a:solidFill>
              </a:rPr>
              <a:t>Checks,money</a:t>
            </a:r>
            <a:r>
              <a:rPr lang="en-US" sz="2400" dirty="0">
                <a:solidFill>
                  <a:schemeClr val="bg1"/>
                </a:solidFill>
              </a:rPr>
              <a:t> orders</a:t>
            </a:r>
          </a:p>
          <a:p>
            <a:pPr marL="342900" indent="-342900">
              <a:buFont typeface="Arial" panose="020B0604020202020204" pitchFamily="34" charset="0"/>
              <a:buChar char="•"/>
            </a:pPr>
            <a:r>
              <a:rPr lang="en-US" sz="2400" dirty="0">
                <a:solidFill>
                  <a:schemeClr val="bg1"/>
                </a:solidFill>
              </a:rPr>
              <a:t>Cash payments in-person only</a:t>
            </a: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15973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344B-5436-A74D-B145-C4FC39FB9A0F}"/>
              </a:ext>
            </a:extLst>
          </p:cNvPr>
          <p:cNvSpPr>
            <a:spLocks noGrp="1"/>
          </p:cNvSpPr>
          <p:nvPr>
            <p:ph type="title"/>
          </p:nvPr>
        </p:nvSpPr>
        <p:spPr>
          <a:xfrm>
            <a:off x="3353410" y="519833"/>
            <a:ext cx="8619226" cy="1325563"/>
          </a:xfrm>
        </p:spPr>
        <p:txBody>
          <a:bodyPr/>
          <a:lstStyle/>
          <a:p>
            <a:r>
              <a:rPr lang="en-US" dirty="0">
                <a:solidFill>
                  <a:schemeClr val="tx2"/>
                </a:solidFill>
              </a:rPr>
              <a:t>Other Payment Options</a:t>
            </a:r>
            <a:br>
              <a:rPr lang="en-US" dirty="0">
                <a:solidFill>
                  <a:schemeClr val="tx2"/>
                </a:solidFill>
              </a:rPr>
            </a:br>
            <a:endParaRPr lang="en-US" dirty="0">
              <a:solidFill>
                <a:schemeClr val="tx2"/>
              </a:solidFill>
            </a:endParaRPr>
          </a:p>
        </p:txBody>
      </p:sp>
      <p:sp>
        <p:nvSpPr>
          <p:cNvPr id="3" name="Content Placeholder 2">
            <a:extLst>
              <a:ext uri="{FF2B5EF4-FFF2-40B4-BE49-F238E27FC236}">
                <a16:creationId xmlns:a16="http://schemas.microsoft.com/office/drawing/2014/main" id="{3B4ECDE1-A6CE-1245-BF25-A57D80F31686}"/>
              </a:ext>
            </a:extLst>
          </p:cNvPr>
          <p:cNvSpPr>
            <a:spLocks noGrp="1"/>
          </p:cNvSpPr>
          <p:nvPr>
            <p:ph idx="1"/>
          </p:nvPr>
        </p:nvSpPr>
        <p:spPr/>
        <p:txBody>
          <a:bodyPr>
            <a:normAutofit lnSpcReduction="10000"/>
          </a:bodyPr>
          <a:lstStyle/>
          <a:p>
            <a:pPr marL="0" indent="0">
              <a:buNone/>
            </a:pPr>
            <a:r>
              <a:rPr lang="en-US" b="1" dirty="0"/>
              <a:t>529 Payments</a:t>
            </a:r>
          </a:p>
          <a:p>
            <a:pPr lvl="1"/>
            <a:r>
              <a:rPr lang="en-US" dirty="0"/>
              <a:t>Can be sent home or to the College</a:t>
            </a:r>
          </a:p>
          <a:p>
            <a:pPr lvl="1"/>
            <a:r>
              <a:rPr lang="en-US" dirty="0"/>
              <a:t>Email proof of payment to OSA. If the proof shows that payment will be made payable to Ramapo College and covers the balance, the student will not be assessed late fees</a:t>
            </a:r>
          </a:p>
          <a:p>
            <a:pPr marL="0" lvl="2" indent="0">
              <a:spcBef>
                <a:spcPts val="1000"/>
              </a:spcBef>
              <a:buNone/>
            </a:pPr>
            <a:r>
              <a:rPr lang="en-US" sz="2800" b="1" dirty="0"/>
              <a:t>Outside Scholarships </a:t>
            </a:r>
          </a:p>
          <a:p>
            <a:pPr lvl="1"/>
            <a:r>
              <a:rPr lang="en-US" dirty="0"/>
              <a:t>Donor letters and payments can be mailed or dropped off in the OSA</a:t>
            </a:r>
          </a:p>
          <a:p>
            <a:pPr lvl="1"/>
            <a:r>
              <a:rPr lang="en-US" dirty="0"/>
              <a:t>Checks made payable to the student can be </a:t>
            </a:r>
            <a:r>
              <a:rPr lang="en-US" dirty="0" smtClean="0"/>
              <a:t>cashed by the student</a:t>
            </a:r>
            <a:endParaRPr lang="en-US" dirty="0"/>
          </a:p>
          <a:p>
            <a:pPr marL="0" lvl="2" indent="0">
              <a:spcBef>
                <a:spcPts val="1000"/>
              </a:spcBef>
              <a:buNone/>
            </a:pPr>
            <a:r>
              <a:rPr lang="en-US" sz="2800" b="1" dirty="0"/>
              <a:t>Wire Transfers</a:t>
            </a:r>
          </a:p>
          <a:p>
            <a:pPr lvl="1"/>
            <a:r>
              <a:rPr lang="en-US" dirty="0"/>
              <a:t>Third party company – </a:t>
            </a:r>
            <a:r>
              <a:rPr lang="en-US" dirty="0" err="1"/>
              <a:t>PayMyTuition</a:t>
            </a:r>
            <a:r>
              <a:rPr lang="en-US" dirty="0"/>
              <a:t> https://payment.paymytuition.com/paynow/ramapo</a:t>
            </a:r>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140197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344B-5436-A74D-B145-C4FC39FB9A0F}"/>
              </a:ext>
            </a:extLst>
          </p:cNvPr>
          <p:cNvSpPr>
            <a:spLocks noGrp="1"/>
          </p:cNvSpPr>
          <p:nvPr>
            <p:ph type="title"/>
          </p:nvPr>
        </p:nvSpPr>
        <p:spPr>
          <a:xfrm>
            <a:off x="2734574" y="729673"/>
            <a:ext cx="8619226" cy="959427"/>
          </a:xfrm>
        </p:spPr>
        <p:txBody>
          <a:bodyPr>
            <a:normAutofit fontScale="90000"/>
          </a:bodyPr>
          <a:lstStyle/>
          <a:p>
            <a:r>
              <a:rPr lang="en-US" dirty="0">
                <a:solidFill>
                  <a:schemeClr val="tx2"/>
                </a:solidFill>
              </a:rPr>
              <a:t>Book Advance and Student Refunds </a:t>
            </a:r>
            <a:br>
              <a:rPr lang="en-US" dirty="0">
                <a:solidFill>
                  <a:schemeClr val="tx2"/>
                </a:solidFill>
              </a:rPr>
            </a:br>
            <a:endParaRPr lang="en-US" dirty="0">
              <a:solidFill>
                <a:schemeClr val="tx2"/>
              </a:solidFill>
            </a:endParaRPr>
          </a:p>
        </p:txBody>
      </p:sp>
      <p:sp>
        <p:nvSpPr>
          <p:cNvPr id="3" name="Content Placeholder 2">
            <a:extLst>
              <a:ext uri="{FF2B5EF4-FFF2-40B4-BE49-F238E27FC236}">
                <a16:creationId xmlns:a16="http://schemas.microsoft.com/office/drawing/2014/main" id="{3B4ECDE1-A6CE-1245-BF25-A57D80F31686}"/>
              </a:ext>
            </a:extLst>
          </p:cNvPr>
          <p:cNvSpPr>
            <a:spLocks noGrp="1"/>
          </p:cNvSpPr>
          <p:nvPr>
            <p:ph idx="1"/>
          </p:nvPr>
        </p:nvSpPr>
        <p:spPr>
          <a:xfrm>
            <a:off x="939800" y="2065770"/>
            <a:ext cx="10515600" cy="4351338"/>
          </a:xfrm>
        </p:spPr>
        <p:txBody>
          <a:bodyPr>
            <a:normAutofit/>
          </a:bodyPr>
          <a:lstStyle/>
          <a:p>
            <a:pPr marL="0" indent="0">
              <a:buNone/>
            </a:pPr>
            <a:r>
              <a:rPr lang="en-US" sz="3200" b="1" dirty="0"/>
              <a:t>Book Advance </a:t>
            </a:r>
            <a:r>
              <a:rPr lang="en-US" dirty="0"/>
              <a:t>(used for books and educational supplies)</a:t>
            </a:r>
          </a:p>
          <a:p>
            <a:pPr lvl="1"/>
            <a:r>
              <a:rPr lang="en-US" dirty="0"/>
              <a:t>Students that have financial aid which creates a credit balance on their account, can request a line of credit at the book store by contacting finaid@ramapo.edu</a:t>
            </a:r>
          </a:p>
          <a:p>
            <a:pPr lvl="1"/>
            <a:r>
              <a:rPr lang="en-US" dirty="0"/>
              <a:t>The Follett bookstore offers price matching</a:t>
            </a:r>
          </a:p>
          <a:p>
            <a:pPr lvl="1"/>
            <a:endParaRPr lang="en-US" sz="800" dirty="0"/>
          </a:p>
          <a:p>
            <a:pPr marL="0" indent="0">
              <a:buNone/>
            </a:pPr>
            <a:r>
              <a:rPr lang="en-US" sz="3200" b="1" dirty="0"/>
              <a:t>Student Refunds </a:t>
            </a:r>
          </a:p>
          <a:p>
            <a:pPr lvl="1"/>
            <a:r>
              <a:rPr lang="en-US" dirty="0"/>
              <a:t>Students that have a </a:t>
            </a:r>
            <a:r>
              <a:rPr lang="en-US" dirty="0" smtClean="0"/>
              <a:t>Fall </a:t>
            </a:r>
            <a:r>
              <a:rPr lang="en-US" dirty="0"/>
              <a:t>credit balance will be refunded </a:t>
            </a:r>
            <a:r>
              <a:rPr lang="en-US" dirty="0" smtClean="0"/>
              <a:t>after the start of the semester or after financial aid is disbursed in early October  </a:t>
            </a:r>
            <a:endParaRPr lang="en-US" dirty="0"/>
          </a:p>
          <a:p>
            <a:pPr lvl="1"/>
            <a:r>
              <a:rPr lang="en-US" dirty="0"/>
              <a:t>Sign up for direct deposit!</a:t>
            </a:r>
          </a:p>
          <a:p>
            <a:pPr marL="457200" lvl="1" indent="0">
              <a:buNone/>
            </a:pPr>
            <a:endParaRPr lang="en-US" sz="2000" dirty="0"/>
          </a:p>
          <a:p>
            <a:pPr marL="914400" lvl="2" indent="0">
              <a:buNone/>
            </a:pPr>
            <a:endParaRPr lang="en-US" dirty="0"/>
          </a:p>
          <a:p>
            <a:pPr marL="914400" lvl="2" indent="0">
              <a:buNone/>
            </a:pPr>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638675475"/>
      </p:ext>
    </p:extLst>
  </p:cSld>
  <p:clrMapOvr>
    <a:masterClrMapping/>
  </p:clrMapOvr>
</p:sld>
</file>

<file path=ppt/theme/theme1.xml><?xml version="1.0" encoding="utf-8"?>
<a:theme xmlns:a="http://schemas.openxmlformats.org/drawingml/2006/main" name="Office Theme">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17DB2F1-55F0-3543-B584-C7E55D31B72E}" vid="{01196221-1589-4449-AC62-F38E4A8D6EBD}"/>
    </a:ext>
  </a:extLst>
</a:theme>
</file>

<file path=docProps/app.xml><?xml version="1.0" encoding="utf-8"?>
<Properties xmlns="http://schemas.openxmlformats.org/officeDocument/2006/extended-properties" xmlns:vt="http://schemas.openxmlformats.org/officeDocument/2006/docPropsVTypes">
  <Template>RCNJ PPT Template-16.9 (5)</Template>
  <TotalTime>3897</TotalTime>
  <Words>975</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Black</vt:lpstr>
      <vt:lpstr>Office Theme</vt:lpstr>
      <vt:lpstr>Welcome to the Office of Student Accounts  </vt:lpstr>
      <vt:lpstr>Important Information in our Handouts </vt:lpstr>
      <vt:lpstr>FERPA Waiver and Authorized Users </vt:lpstr>
      <vt:lpstr>Billing Statements</vt:lpstr>
      <vt:lpstr>   Waivers and Deadlines</vt:lpstr>
      <vt:lpstr>Sample Bill </vt:lpstr>
      <vt:lpstr>Payment Options </vt:lpstr>
      <vt:lpstr>Other Payment Options </vt:lpstr>
      <vt:lpstr>Book Advance and Student Refunds  </vt:lpstr>
      <vt:lpstr>Tuition Protection Insurance </vt:lpstr>
      <vt:lpstr>We Are Here to Help! </vt:lpstr>
      <vt:lpstr>Office of Financial Aid</vt:lpstr>
      <vt:lpstr>Financial Aid</vt:lpstr>
      <vt:lpstr>Student Loans</vt:lpstr>
      <vt:lpstr>Accepting Your Loans</vt:lpstr>
      <vt:lpstr>Reminders</vt:lpstr>
      <vt:lpstr>The Office of Financial Aid</vt:lpstr>
      <vt:lpstr>Questions?</vt:lpstr>
    </vt:vector>
  </TitlesOfParts>
  <Company>Ramapo College of 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bsmith3@rcnj-ads.ramapo.edu</dc:creator>
  <cp:lastModifiedBy>jbrunett@rcnj-ads.ramapo.edu</cp:lastModifiedBy>
  <cp:revision>85</cp:revision>
  <cp:lastPrinted>2024-01-09T14:15:37Z</cp:lastPrinted>
  <dcterms:created xsi:type="dcterms:W3CDTF">2023-05-23T13:12:47Z</dcterms:created>
  <dcterms:modified xsi:type="dcterms:W3CDTF">2024-06-25T15:20:59Z</dcterms:modified>
</cp:coreProperties>
</file>