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roxima Nova"/>
      <p:regular r:id="rId18"/>
      <p:bold r:id="rId19"/>
      <p:italic r:id="rId20"/>
      <p:boldItalic r:id="rId21"/>
    </p:embeddedFont>
    <p:embeddedFont>
      <p:font typeface="Proxima Nova Extrabold"/>
      <p:bold r:id="rId22"/>
    </p:embeddedFont>
    <p:embeddedFont>
      <p:font typeface="Proxima Nova Semibold"/>
      <p:regular r:id="rId23"/>
      <p:bold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22" Type="http://schemas.openxmlformats.org/officeDocument/2006/relationships/font" Target="fonts/ProximaNovaExtrabold-bold.fntdata"/><Relationship Id="rId21" Type="http://schemas.openxmlformats.org/officeDocument/2006/relationships/font" Target="fonts/ProximaNova-boldItalic.fntdata"/><Relationship Id="rId24" Type="http://schemas.openxmlformats.org/officeDocument/2006/relationships/font" Target="fonts/ProximaNovaSemibold-bold.fntdata"/><Relationship Id="rId23" Type="http://schemas.openxmlformats.org/officeDocument/2006/relationships/font" Target="fonts/ProximaNova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ProximaNova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roximaNova-bold.fntdata"/><Relationship Id="rId18" Type="http://schemas.openxmlformats.org/officeDocument/2006/relationships/font" Target="fonts/ProximaNova-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324aa2d8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f324aa2d8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a:t>
            </a:r>
            <a:br>
              <a:rPr lang="en"/>
            </a:br>
            <a:r>
              <a:rPr lang="en"/>
              <a:t>Auto Captions are available for media recorded or uploaded to Studio since March 25.</a:t>
            </a:r>
            <a:br>
              <a:rPr lang="en"/>
            </a:br>
            <a:r>
              <a:rPr lang="en"/>
              <a:t>A setting to enable Auto Publishing of those captions came out in July. </a:t>
            </a:r>
            <a:endParaRPr/>
          </a:p>
          <a:p>
            <a:pPr indent="0" lvl="0" marL="0" rtl="0" algn="l">
              <a:spcBef>
                <a:spcPts val="0"/>
              </a:spcBef>
              <a:spcAft>
                <a:spcPts val="0"/>
              </a:spcAft>
              <a:buNone/>
            </a:pPr>
            <a:r>
              <a:rPr lang="en"/>
              <a:t>YouTube and Vimeo media embeds in Studio continue to require caption file uploads or manually created captions.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28a7ddc77_2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28a7ddc77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28a7ddc77_6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28a7ddc77_6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7ff66b16f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7ff66b16f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f28a7ddc77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f28a7ddc77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28a7ddc77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f28a7ddc77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f28a7ddc77_2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f28a7ddc77_2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28a7ddc77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f28a7ddc77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28a7ddc77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f28a7ddc77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f28a7ddc77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f28a7ddc77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f28a7ddc77_2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f28a7ddc77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lnSpc>
                <a:spcPct val="75000"/>
              </a:lnSpc>
              <a:spcBef>
                <a:spcPts val="0"/>
              </a:spcBef>
              <a:spcAft>
                <a:spcPts val="0"/>
              </a:spcAft>
              <a:buSzPts val="5200"/>
              <a:buFont typeface="Proxima Nova Extrabold"/>
              <a:buNone/>
              <a:defRPr b="0" sz="5200">
                <a:latin typeface="Proxima Nova Extrabold"/>
                <a:ea typeface="Proxima Nova Extrabold"/>
                <a:cs typeface="Proxima Nova Extrabold"/>
                <a:sym typeface="Proxima Nova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1"/>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5" name="Shape 15"/>
        <p:cNvGrpSpPr/>
        <p:nvPr/>
      </p:nvGrpSpPr>
      <p:grpSpPr>
        <a:xfrm>
          <a:off x="0" y="0"/>
          <a:ext cx="0" cy="0"/>
          <a:chOff x="0" y="0"/>
          <a:chExt cx="0" cy="0"/>
        </a:xfrm>
      </p:grpSpPr>
      <p:sp>
        <p:nvSpPr>
          <p:cNvPr id="16" name="Google Shape;16;p3"/>
          <p:cNvSpPr/>
          <p:nvPr/>
        </p:nvSpPr>
        <p:spPr>
          <a:xfrm>
            <a:off x="0" y="0"/>
            <a:ext cx="9144000" cy="5143500"/>
          </a:xfrm>
          <a:prstGeom prst="rect">
            <a:avLst/>
          </a:prstGeom>
          <a:gradFill>
            <a:gsLst>
              <a:gs pos="0">
                <a:schemeClr val="dk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ctrTitle"/>
          </p:nvPr>
        </p:nvSpPr>
        <p:spPr>
          <a:xfrm>
            <a:off x="3216875" y="1807575"/>
            <a:ext cx="5615400" cy="2052600"/>
          </a:xfrm>
          <a:prstGeom prst="rect">
            <a:avLst/>
          </a:prstGeom>
        </p:spPr>
        <p:txBody>
          <a:bodyPr anchorCtr="0" anchor="b" bIns="91425" lIns="91425" spcFirstLastPara="1" rIns="91425" wrap="square" tIns="91425">
            <a:normAutofit/>
          </a:bodyPr>
          <a:lstStyle>
            <a:lvl1pPr lvl="0" rtl="0" algn="r">
              <a:lnSpc>
                <a:spcPct val="75000"/>
              </a:lnSpc>
              <a:spcBef>
                <a:spcPts val="0"/>
              </a:spcBef>
              <a:spcAft>
                <a:spcPts val="0"/>
              </a:spcAft>
              <a:buClr>
                <a:schemeClr val="lt1"/>
              </a:buClr>
              <a:buSzPts val="5200"/>
              <a:buFont typeface="Proxima Nova Extrabold"/>
              <a:buNone/>
              <a:defRPr b="0" sz="5200">
                <a:solidFill>
                  <a:schemeClr val="lt1"/>
                </a:solidFill>
                <a:latin typeface="Proxima Nova Extrabold"/>
                <a:ea typeface="Proxima Nova Extrabold"/>
                <a:cs typeface="Proxima Nova Extrabold"/>
                <a:sym typeface="Proxima Nova Extrabold"/>
              </a:defRPr>
            </a:lvl1pPr>
            <a:lvl2pPr lvl="1" rtl="0" algn="r">
              <a:spcBef>
                <a:spcPts val="0"/>
              </a:spcBef>
              <a:spcAft>
                <a:spcPts val="0"/>
              </a:spcAft>
              <a:buSzPts val="5200"/>
              <a:buNone/>
              <a:defRPr sz="5200"/>
            </a:lvl2pPr>
            <a:lvl3pPr lvl="2" rtl="0" algn="r">
              <a:spcBef>
                <a:spcPts val="0"/>
              </a:spcBef>
              <a:spcAft>
                <a:spcPts val="0"/>
              </a:spcAft>
              <a:buSzPts val="5200"/>
              <a:buNone/>
              <a:defRPr sz="5200"/>
            </a:lvl3pPr>
            <a:lvl4pPr lvl="3" rtl="0" algn="r">
              <a:spcBef>
                <a:spcPts val="0"/>
              </a:spcBef>
              <a:spcAft>
                <a:spcPts val="0"/>
              </a:spcAft>
              <a:buSzPts val="5200"/>
              <a:buNone/>
              <a:defRPr sz="5200"/>
            </a:lvl4pPr>
            <a:lvl5pPr lvl="4" rtl="0" algn="r">
              <a:spcBef>
                <a:spcPts val="0"/>
              </a:spcBef>
              <a:spcAft>
                <a:spcPts val="0"/>
              </a:spcAft>
              <a:buSzPts val="5200"/>
              <a:buNone/>
              <a:defRPr sz="5200"/>
            </a:lvl5pPr>
            <a:lvl6pPr lvl="5" rtl="0" algn="r">
              <a:spcBef>
                <a:spcPts val="0"/>
              </a:spcBef>
              <a:spcAft>
                <a:spcPts val="0"/>
              </a:spcAft>
              <a:buSzPts val="5200"/>
              <a:buNone/>
              <a:defRPr sz="5200"/>
            </a:lvl6pPr>
            <a:lvl7pPr lvl="6" rtl="0" algn="r">
              <a:spcBef>
                <a:spcPts val="0"/>
              </a:spcBef>
              <a:spcAft>
                <a:spcPts val="0"/>
              </a:spcAft>
              <a:buSzPts val="5200"/>
              <a:buNone/>
              <a:defRPr sz="5200"/>
            </a:lvl7pPr>
            <a:lvl8pPr lvl="7" rtl="0" algn="r">
              <a:spcBef>
                <a:spcPts val="0"/>
              </a:spcBef>
              <a:spcAft>
                <a:spcPts val="0"/>
              </a:spcAft>
              <a:buSzPts val="5200"/>
              <a:buNone/>
              <a:defRPr sz="5200"/>
            </a:lvl8pPr>
            <a:lvl9pPr lvl="8" rtl="0" algn="r">
              <a:spcBef>
                <a:spcPts val="0"/>
              </a:spcBef>
              <a:spcAft>
                <a:spcPts val="0"/>
              </a:spcAft>
              <a:buSzPts val="5200"/>
              <a:buNone/>
              <a:defRPr sz="5200"/>
            </a:lvl9pPr>
          </a:lstStyle>
          <a:p/>
        </p:txBody>
      </p:sp>
      <p:sp>
        <p:nvSpPr>
          <p:cNvPr id="18" name="Google Shape;18;p3"/>
          <p:cNvSpPr txBox="1"/>
          <p:nvPr>
            <p:ph idx="1" type="subTitle"/>
          </p:nvPr>
        </p:nvSpPr>
        <p:spPr>
          <a:xfrm>
            <a:off x="311700" y="3897125"/>
            <a:ext cx="8520600" cy="792600"/>
          </a:xfrm>
          <a:prstGeom prst="rect">
            <a:avLst/>
          </a:prstGeom>
          <a:noFill/>
        </p:spPr>
        <p:txBody>
          <a:bodyPr anchorCtr="0" anchor="t" bIns="91425" lIns="91425" spcFirstLastPara="1" rIns="91425" wrap="square" tIns="91425">
            <a:normAutofit/>
          </a:bodyPr>
          <a:lstStyle>
            <a:lvl1pPr lvl="0" rtl="0" algn="r">
              <a:lnSpc>
                <a:spcPct val="100000"/>
              </a:lnSpc>
              <a:spcBef>
                <a:spcPts val="0"/>
              </a:spcBef>
              <a:spcAft>
                <a:spcPts val="0"/>
              </a:spcAft>
              <a:buClr>
                <a:schemeClr val="lt1"/>
              </a:buClr>
              <a:buSzPts val="2600"/>
              <a:buNone/>
              <a:defRPr sz="2600">
                <a:solidFill>
                  <a:schemeClr val="lt1"/>
                </a:solidFill>
              </a:defRPr>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pic>
        <p:nvPicPr>
          <p:cNvPr id="19" name="Google Shape;19;p3"/>
          <p:cNvPicPr preferRelativeResize="0"/>
          <p:nvPr/>
        </p:nvPicPr>
        <p:blipFill>
          <a:blip r:embed="rId2">
            <a:alphaModFix/>
          </a:blip>
          <a:stretch>
            <a:fillRect/>
          </a:stretch>
        </p:blipFill>
        <p:spPr>
          <a:xfrm>
            <a:off x="345475" y="324604"/>
            <a:ext cx="1925926" cy="274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lnSpc>
                <a:spcPct val="75000"/>
              </a:lnSpc>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 name="Google Shape;22;p4"/>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8520600" cy="3191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5"/>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 type="body"/>
          </p:nvPr>
        </p:nvSpPr>
        <p:spPr>
          <a:xfrm>
            <a:off x="311700" y="1152475"/>
            <a:ext cx="4149300" cy="3297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6"/>
          <p:cNvSpPr txBox="1"/>
          <p:nvPr>
            <p:ph idx="2" type="body"/>
          </p:nvPr>
        </p:nvSpPr>
        <p:spPr>
          <a:xfrm>
            <a:off x="4683000" y="1152475"/>
            <a:ext cx="4149300" cy="3297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6"/>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nSpc>
                <a:spcPct val="7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7"/>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lnSpc>
                <a:spcPct val="75000"/>
              </a:lnSpc>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8"/>
          <p:cNvSpPr txBox="1"/>
          <p:nvPr>
            <p:ph idx="1" type="body"/>
          </p:nvPr>
        </p:nvSpPr>
        <p:spPr>
          <a:xfrm>
            <a:off x="311700" y="1389600"/>
            <a:ext cx="3880800" cy="29547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8"/>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8"/>
          <p:cNvSpPr/>
          <p:nvPr/>
        </p:nvSpPr>
        <p:spPr>
          <a:xfrm>
            <a:off x="4589525" y="0"/>
            <a:ext cx="4554600" cy="474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9"/>
          <p:cNvSpPr txBox="1"/>
          <p:nvPr>
            <p:ph type="title"/>
          </p:nvPr>
        </p:nvSpPr>
        <p:spPr>
          <a:xfrm>
            <a:off x="490250" y="450150"/>
            <a:ext cx="6367800" cy="3894000"/>
          </a:xfrm>
          <a:prstGeom prst="rect">
            <a:avLst/>
          </a:prstGeom>
        </p:spPr>
        <p:txBody>
          <a:bodyPr anchorCtr="0" anchor="ctr" bIns="91425" lIns="91425" spcFirstLastPara="1" rIns="91425" wrap="square" tIns="91425">
            <a:normAutofit/>
          </a:bodyPr>
          <a:lstStyle>
            <a:lvl1pPr lvl="0">
              <a:lnSpc>
                <a:spcPct val="75000"/>
              </a:lnSpc>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9"/>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10"/>
          <p:cNvSpPr/>
          <p:nvPr/>
        </p:nvSpPr>
        <p:spPr>
          <a:xfrm>
            <a:off x="4572000" y="-125"/>
            <a:ext cx="4572000" cy="474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txBox="1"/>
          <p:nvPr>
            <p:ph type="title"/>
          </p:nvPr>
        </p:nvSpPr>
        <p:spPr>
          <a:xfrm>
            <a:off x="265500" y="1169125"/>
            <a:ext cx="4045200" cy="1482300"/>
          </a:xfrm>
          <a:prstGeom prst="rect">
            <a:avLst/>
          </a:prstGeom>
        </p:spPr>
        <p:txBody>
          <a:bodyPr anchorCtr="0" anchor="b" bIns="91425" lIns="91425" spcFirstLastPara="1" rIns="91425" wrap="square" tIns="91425">
            <a:normAutofit/>
          </a:bodyPr>
          <a:lstStyle>
            <a:lvl1pPr lvl="0" algn="ctr">
              <a:lnSpc>
                <a:spcPct val="75000"/>
              </a:lnSpc>
              <a:spcBef>
                <a:spcPts val="0"/>
              </a:spcBef>
              <a:spcAft>
                <a:spcPts val="0"/>
              </a:spcAft>
              <a:buSzPts val="4000"/>
              <a:buFont typeface="Proxima Nova Extrabold"/>
              <a:buNone/>
              <a:defRPr b="0" sz="4000">
                <a:latin typeface="Proxima Nova Extrabold"/>
                <a:ea typeface="Proxima Nova Extrabold"/>
                <a:cs typeface="Proxima Nova Extrabold"/>
                <a:sym typeface="Proxima Nova Extrabol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10"/>
          <p:cNvSpPr txBox="1"/>
          <p:nvPr>
            <p:ph idx="1" type="subTitle"/>
          </p:nvPr>
        </p:nvSpPr>
        <p:spPr>
          <a:xfrm>
            <a:off x="265500" y="273902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10"/>
          <p:cNvSpPr txBox="1"/>
          <p:nvPr>
            <p:ph idx="2" type="body"/>
          </p:nvPr>
        </p:nvSpPr>
        <p:spPr>
          <a:xfrm>
            <a:off x="4939500" y="724075"/>
            <a:ext cx="3837000" cy="3620100"/>
          </a:xfrm>
          <a:prstGeom prst="rect">
            <a:avLst/>
          </a:prstGeom>
          <a:solidFill>
            <a:schemeClr val="lt2"/>
          </a:solidFill>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10"/>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4749900"/>
            <a:ext cx="9144000" cy="393600"/>
          </a:xfrm>
          <a:prstGeom prst="rect">
            <a:avLst/>
          </a:prstGeom>
          <a:gradFill>
            <a:gsLst>
              <a:gs pos="0">
                <a:schemeClr val="dk1"/>
              </a:gs>
              <a:gs pos="100000">
                <a:schemeClr val="accent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solidFill>
            <a:schemeClr val="lt1"/>
          </a:solid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1"/>
              </a:buClr>
              <a:buSzPts val="1800"/>
              <a:buFont typeface="Proxima Nova"/>
              <a:buChar char="•"/>
              <a:defRPr b="1" sz="1800">
                <a:solidFill>
                  <a:schemeClr val="dk2"/>
                </a:solidFill>
                <a:latin typeface="Proxima Nova"/>
                <a:ea typeface="Proxima Nova"/>
                <a:cs typeface="Proxima Nova"/>
                <a:sym typeface="Proxima Nova"/>
              </a:defRPr>
            </a:lvl1pPr>
            <a:lvl2pPr indent="-330200" lvl="1" marL="914400">
              <a:lnSpc>
                <a:spcPct val="115000"/>
              </a:lnSpc>
              <a:spcBef>
                <a:spcPts val="0"/>
              </a:spcBef>
              <a:spcAft>
                <a:spcPts val="0"/>
              </a:spcAft>
              <a:buClr>
                <a:schemeClr val="accent1"/>
              </a:buClr>
              <a:buSzPts val="1600"/>
              <a:buFont typeface="Proxima Nova Semibold"/>
              <a:buChar char="•"/>
              <a:defRPr sz="1600">
                <a:solidFill>
                  <a:schemeClr val="dk2"/>
                </a:solidFill>
                <a:latin typeface="Proxima Nova Semibold"/>
                <a:ea typeface="Proxima Nova Semibold"/>
                <a:cs typeface="Proxima Nova Semibold"/>
                <a:sym typeface="Proxima Nova Semibold"/>
              </a:defRPr>
            </a:lvl2pPr>
            <a:lvl3pPr indent="-317500" lvl="2" marL="13716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9" name="Google Shape;9;p1"/>
          <p:cNvSpPr txBox="1"/>
          <p:nvPr>
            <p:ph idx="12" type="sldNum"/>
          </p:nvPr>
        </p:nvSpPr>
        <p:spPr>
          <a:xfrm>
            <a:off x="8472458" y="4749892"/>
            <a:ext cx="548700" cy="393600"/>
          </a:xfrm>
          <a:prstGeom prst="rect">
            <a:avLst/>
          </a:prstGeom>
          <a:noFill/>
          <a:ln>
            <a:noFill/>
          </a:ln>
        </p:spPr>
        <p:txBody>
          <a:bodyPr anchorCtr="0" anchor="ctr" bIns="91425" lIns="91425" spcFirstLastPara="1" rIns="91425" wrap="square" tIns="91425">
            <a:normAutofit/>
          </a:bodyPr>
          <a:lstStyle>
            <a:lvl1pPr lvl="0" algn="r">
              <a:buNone/>
              <a:defRPr b="1" sz="1000">
                <a:solidFill>
                  <a:schemeClr val="lt1"/>
                </a:solidFill>
                <a:latin typeface="Proxima Nova"/>
                <a:ea typeface="Proxima Nova"/>
                <a:cs typeface="Proxima Nova"/>
                <a:sym typeface="Proxima Nova"/>
              </a:defRPr>
            </a:lvl1pPr>
            <a:lvl2pPr lvl="1" algn="r">
              <a:buNone/>
              <a:defRPr b="1" sz="1000">
                <a:solidFill>
                  <a:schemeClr val="lt1"/>
                </a:solidFill>
                <a:latin typeface="Proxima Nova"/>
                <a:ea typeface="Proxima Nova"/>
                <a:cs typeface="Proxima Nova"/>
                <a:sym typeface="Proxima Nova"/>
              </a:defRPr>
            </a:lvl2pPr>
            <a:lvl3pPr lvl="2" algn="r">
              <a:buNone/>
              <a:defRPr b="1" sz="1000">
                <a:solidFill>
                  <a:schemeClr val="lt1"/>
                </a:solidFill>
                <a:latin typeface="Proxima Nova"/>
                <a:ea typeface="Proxima Nova"/>
                <a:cs typeface="Proxima Nova"/>
                <a:sym typeface="Proxima Nova"/>
              </a:defRPr>
            </a:lvl3pPr>
            <a:lvl4pPr lvl="3" algn="r">
              <a:buNone/>
              <a:defRPr b="1" sz="1000">
                <a:solidFill>
                  <a:schemeClr val="lt1"/>
                </a:solidFill>
                <a:latin typeface="Proxima Nova"/>
                <a:ea typeface="Proxima Nova"/>
                <a:cs typeface="Proxima Nova"/>
                <a:sym typeface="Proxima Nova"/>
              </a:defRPr>
            </a:lvl4pPr>
            <a:lvl5pPr lvl="4" algn="r">
              <a:buNone/>
              <a:defRPr b="1" sz="1000">
                <a:solidFill>
                  <a:schemeClr val="lt1"/>
                </a:solidFill>
                <a:latin typeface="Proxima Nova"/>
                <a:ea typeface="Proxima Nova"/>
                <a:cs typeface="Proxima Nova"/>
                <a:sym typeface="Proxima Nova"/>
              </a:defRPr>
            </a:lvl5pPr>
            <a:lvl6pPr lvl="5" algn="r">
              <a:buNone/>
              <a:defRPr b="1" sz="1000">
                <a:solidFill>
                  <a:schemeClr val="lt1"/>
                </a:solidFill>
                <a:latin typeface="Proxima Nova"/>
                <a:ea typeface="Proxima Nova"/>
                <a:cs typeface="Proxima Nova"/>
                <a:sym typeface="Proxima Nova"/>
              </a:defRPr>
            </a:lvl6pPr>
            <a:lvl7pPr lvl="6" algn="r">
              <a:buNone/>
              <a:defRPr b="1" sz="1000">
                <a:solidFill>
                  <a:schemeClr val="lt1"/>
                </a:solidFill>
                <a:latin typeface="Proxima Nova"/>
                <a:ea typeface="Proxima Nova"/>
                <a:cs typeface="Proxima Nova"/>
                <a:sym typeface="Proxima Nova"/>
              </a:defRPr>
            </a:lvl7pPr>
            <a:lvl8pPr lvl="7" algn="r">
              <a:buNone/>
              <a:defRPr b="1" sz="1000">
                <a:solidFill>
                  <a:schemeClr val="lt1"/>
                </a:solidFill>
                <a:latin typeface="Proxima Nova"/>
                <a:ea typeface="Proxima Nova"/>
                <a:cs typeface="Proxima Nova"/>
                <a:sym typeface="Proxima Nova"/>
              </a:defRPr>
            </a:lvl8pPr>
            <a:lvl9pPr lvl="8" algn="r">
              <a:buNone/>
              <a:defRPr b="1" sz="1000">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
            <a:alphaModFix/>
          </a:blip>
          <a:stretch>
            <a:fillRect/>
          </a:stretch>
        </p:blipFill>
        <p:spPr>
          <a:xfrm>
            <a:off x="311700" y="4841688"/>
            <a:ext cx="1471475" cy="210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community.canvaslms.com/t5/Canvas-Studio-Releases/Studio-Release-Notes-2024-03-25/ta-p/599172" TargetMode="External"/><Relationship Id="rId4" Type="http://schemas.openxmlformats.org/officeDocument/2006/relationships/hyperlink" Target="https://community.canvaslms.com/t5/Canvas-Studio-Releases/Studio-Release-Notes-2024-07-03/ta-p/608329" TargetMode="External"/><Relationship Id="rId11" Type="http://schemas.openxmlformats.org/officeDocument/2006/relationships/image" Target="../media/image10.jpg"/><Relationship Id="rId10" Type="http://schemas.openxmlformats.org/officeDocument/2006/relationships/image" Target="../media/image15.png"/><Relationship Id="rId9" Type="http://schemas.openxmlformats.org/officeDocument/2006/relationships/slide" Target="/ppt/slides/slide2.xml"/><Relationship Id="rId5" Type="http://schemas.openxmlformats.org/officeDocument/2006/relationships/hyperlink" Target="https://community.canvaslms.com/t5/The-Product-Blog/Studio-Automatically-Captions-Any-Uploaded-Media-From-Today/ba-p/599200" TargetMode="External"/><Relationship Id="rId6" Type="http://schemas.openxmlformats.org/officeDocument/2006/relationships/hyperlink" Target="https://community.canvaslms.com/t5/The-Product-Blog/Learnings-on-Studio-Auto-Captioning-And-What-It-Means-For-You/ba-p/604557" TargetMode="External"/><Relationship Id="rId7" Type="http://schemas.openxmlformats.org/officeDocument/2006/relationships/hyperlink" Target="https://community.canvaslms.com/t5/Canvas-Studio-Guide/How-do-I-add-auto-generated-captions-to-my-media-file-in-Canvas/ta-p/490467" TargetMode="External"/><Relationship Id="rId8" Type="http://schemas.openxmlformats.org/officeDocument/2006/relationships/hyperlink" Target="https://community.canvaslms.com/t5/Canvas-Studio-Guide/How-do-I-view-the-Settings-menu-in-a-Canvas-Studio-site/ta-p/1697" TargetMode="External"/></Relationships>
</file>

<file path=ppt/slides/_rels/slide11.xml.rels><?xml version="1.0" encoding="UTF-8" standalone="yes"?><Relationships xmlns="http://schemas.openxmlformats.org/package/2006/relationships"><Relationship Id="rId11" Type="http://schemas.openxmlformats.org/officeDocument/2006/relationships/slide" Target="/ppt/slides/slide2.xml"/><Relationship Id="rId10" Type="http://schemas.openxmlformats.org/officeDocument/2006/relationships/hyperlink" Target="https://www.youtube.com/watch?v=vJqwCSayQv4" TargetMode="External"/><Relationship Id="rId13" Type="http://schemas.openxmlformats.org/officeDocument/2006/relationships/image" Target="../media/image8.png"/><Relationship Id="rId12"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amijatovich.instructuremedia.com/embed/628170e5-73ac-435e-8240-69a1bcc9347a" TargetMode="External"/><Relationship Id="rId4" Type="http://schemas.openxmlformats.org/officeDocument/2006/relationships/hyperlink" Target="https://amijatovich.instructuremedia.com/embed/5429cd09-58e2-41a2-9529-32c8ae063c7b" TargetMode="External"/><Relationship Id="rId9" Type="http://schemas.openxmlformats.org/officeDocument/2006/relationships/hyperlink" Target="https://www.youtube.com/watch?v=Y4ccbbJDuhw" TargetMode="External"/><Relationship Id="rId5" Type="http://schemas.openxmlformats.org/officeDocument/2006/relationships/hyperlink" Target="https://community.canvaslms.com/t5/Canvas-Releases/Canvas-Release-Notes-2024-06-15/ta-p/604239#toc-hId-167646536" TargetMode="External"/><Relationship Id="rId6" Type="http://schemas.openxmlformats.org/officeDocument/2006/relationships/hyperlink" Target="https://community.canvaslms.com/t5/Canvas-Releases/Canvas-Release-Notes-2024-08-17/ta-p/609012#toc-hId-556992270" TargetMode="External"/><Relationship Id="rId7" Type="http://schemas.openxmlformats.org/officeDocument/2006/relationships/hyperlink" Target="https://community.canvaslms.com/t5/The-Product-Blog/Getting-Started-with-the-Canvas-and-Lucid-Visual-Collaboration/ba-p/607678" TargetMode="External"/><Relationship Id="rId8" Type="http://schemas.openxmlformats.org/officeDocument/2006/relationships/hyperlink" Target="https://www.youtube.com/watch?v=36KZH2eLYX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instructure.com/back-to-campus" TargetMode="External"/><Relationship Id="rId4" Type="http://schemas.openxmlformats.org/officeDocument/2006/relationships/hyperlink" Target="https://www.instructure.com/back-to-school" TargetMode="External"/><Relationship Id="rId5" Type="http://schemas.openxmlformats.org/officeDocument/2006/relationships/hyperlink" Target="https://community.canvaslms.com/t5/The-Product-Blog/bg-p/tldr" TargetMode="External"/><Relationship Id="rId6" Type="http://schemas.openxmlformats.org/officeDocument/2006/relationships/hyperlink" Target="https://community.canvaslms.com/t5/Canvas-Releases/tkb-p/canvas-release" TargetMode="External"/><Relationship Id="rId7" Type="http://schemas.openxmlformats.org/officeDocument/2006/relationships/hyperlink" Target="https://community.canvaslms.com/t5/Canvas-Studio-Releases/tkb-p/studio-release" TargetMode="External"/><Relationship Id="rId8" Type="http://schemas.openxmlformats.org/officeDocument/2006/relationships/hyperlink" Target="https://community.canvaslms.com/t5/Canvas-Catalog-Releases/tkb-p/catalog-relea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11" Type="http://schemas.openxmlformats.org/officeDocument/2006/relationships/slide" Target="/ppt/slides/slide11.xml"/><Relationship Id="rId10" Type="http://schemas.openxmlformats.org/officeDocument/2006/relationships/slide" Target="/ppt/slides/slide10.xml"/><Relationship Id="rId9" Type="http://schemas.openxmlformats.org/officeDocument/2006/relationships/slide" Target="/ppt/slides/slide9.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hyperlink" Target="https://community.canvaslms.com/t5/Instructor-Guide/How-do-I-assign-a-module-to-individual-sections-or-students/ta-p/609337" TargetMode="External"/><Relationship Id="rId5" Type="http://schemas.openxmlformats.org/officeDocument/2006/relationships/hyperlink" Target="https://community.canvaslms.com/t5/Instructor-Guide/How-do-I-assign-a-module-content-item-from-the-Module-Index-page/ta-p/609338" TargetMode="External"/><Relationship Id="rId6" Type="http://schemas.openxmlformats.org/officeDocument/2006/relationships/hyperlink" Target="https://community.canvaslms.com/t5/Canvas-Releases/Canvas-Release-Notes-2024-07-20/ta-p/606797#toc-hId--1510455100" TargetMode="External"/><Relationship Id="rId7" Type="http://schemas.openxmlformats.org/officeDocument/2006/relationships/slide" Target="/ppt/slid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s://community.canvaslms.com/t5/Instructor-Guide/How-do-I-record-a-webcam-video-screen-capture-or-audio-recording/ta-p/606356" TargetMode="External"/><Relationship Id="rId4" Type="http://schemas.openxmlformats.org/officeDocument/2006/relationships/hyperlink" Target="https://community.canvaslms.com/t5/Canvas-Releases/Canvas-Release-Notes-2024-06-15/ta-p/604239#toc-hId--865334441" TargetMode="External"/><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slide" Target="/ppt/slid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community.canvaslms.com/t5/Instructor-Guide/How-do-I-send-a-message-to-students-from-the-Gradebook/ta-p/741" TargetMode="External"/><Relationship Id="rId5" Type="http://schemas.openxmlformats.org/officeDocument/2006/relationships/hyperlink" Target="https://community.canvaslms.com/t5/The-Product-Blog/New-Features-Big-Impact-Enhancing-Common-Workflows-in-Canvas-LMS/ba-p/604364#U604364" TargetMode="External"/><Relationship Id="rId6" Type="http://schemas.openxmlformats.org/officeDocument/2006/relationships/slide" Target="/ppt/slides/slide2.xml"/><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hyperlink" Target="https://community.canvaslms.com/t5/Instructor-Guide/How-do-I-manage-my-Inbox-settings-as-an-instructor/ta-p/609342" TargetMode="External"/><Relationship Id="rId4" Type="http://schemas.openxmlformats.org/officeDocument/2006/relationships/hyperlink" Target="https://community.canvaslms.com/t5/Canvas-Releases/Canvas-Release-Notes-2024-07-20/ta-p/606797" TargetMode="External"/><Relationship Id="rId9" Type="http://schemas.openxmlformats.org/officeDocument/2006/relationships/image" Target="../media/image3.png"/><Relationship Id="rId5" Type="http://schemas.openxmlformats.org/officeDocument/2006/relationships/hyperlink" Target="https://community.instructuremedia.com/embed/1dff4ce4-2e02-4b9a-9d32-85806a7bcef5" TargetMode="External"/><Relationship Id="rId6" Type="http://schemas.openxmlformats.org/officeDocument/2006/relationships/hyperlink" Target="https://community.canvaslms.com/t5/The-Product-Blog/New-Features-Big-Impact-Enhancing-Common-Workflows-in-Canvas-LMS/ba-p/604364#U604364" TargetMode="External"/><Relationship Id="rId7" Type="http://schemas.openxmlformats.org/officeDocument/2006/relationships/slide" Target="/ppt/slides/slide2.xml"/><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s://community.canvaslms.com/t5/Canvas-Releases/Canvas-Deploy-Notes-2024-07-17/ta-p/608163" TargetMode="External"/><Relationship Id="rId4" Type="http://schemas.openxmlformats.org/officeDocument/2006/relationships/hyperlink" Target="https://community.canvaslms.com/t5/Artificial-Intelligence-in/AI-Nutrition-Facts-Making-Informed-Decisions-About-Your-AI-Tools/ba-p/610437" TargetMode="External"/><Relationship Id="rId11" Type="http://schemas.openxmlformats.org/officeDocument/2006/relationships/image" Target="../media/image7.gif"/><Relationship Id="rId10" Type="http://schemas.openxmlformats.org/officeDocument/2006/relationships/image" Target="../media/image13.png"/><Relationship Id="rId9" Type="http://schemas.openxmlformats.org/officeDocument/2006/relationships/slide" Target="/ppt/slides/slide2.xml"/><Relationship Id="rId5" Type="http://schemas.openxmlformats.org/officeDocument/2006/relationships/hyperlink" Target="https://community.canvaslms.com/t5/Artificial-Intelligence-in/AI-Nutrition-Facts-Canvas-Smart-Search/ta-p/608254?search-action-id=189657648995&amp;search-result-uid=608254" TargetMode="External"/><Relationship Id="rId6" Type="http://schemas.openxmlformats.org/officeDocument/2006/relationships/hyperlink" Target="https://community.canvaslms.com/t5/Artificial-Intelligence-in/AI-Nutrition-Facts-Canvas-Discussion-Summaries/ta-p/608252?search-action-id=189657648995&amp;search-result-uid=608252" TargetMode="External"/><Relationship Id="rId7" Type="http://schemas.openxmlformats.org/officeDocument/2006/relationships/hyperlink" Target="https://community.canvaslms.com/t5/Smart-Search-Feature-Preview/gh-p/smart_search" TargetMode="External"/><Relationship Id="rId8" Type="http://schemas.openxmlformats.org/officeDocument/2006/relationships/hyperlink" Target="https://community.canvaslms.com/t5/Discussion-Summaries-Feature/gh-p/discussion_summari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s://community.canvaslms.com/t5/Canvas-Student-iOS-Guide/How-do-I-view-course-content-offline-in-the-Student-app-on-my/ta-p/588909" TargetMode="External"/><Relationship Id="rId4" Type="http://schemas.openxmlformats.org/officeDocument/2006/relationships/hyperlink" Target="https://community.canvaslms.com/t5/Canvas-Student-Android-Guide/How-do-I-view-course-content-offline-in-the-Student-app-on-my/ta-p/588911" TargetMode="External"/><Relationship Id="rId5" Type="http://schemas.openxmlformats.org/officeDocument/2006/relationships/hyperlink" Target="https://community.canvaslms.com/t5/Canvas-Releases/Canvas-Release-Notes-2024-04-20/ta-p/598700#toc-hId-1954907404" TargetMode="External"/><Relationship Id="rId6" Type="http://schemas.openxmlformats.org/officeDocument/2006/relationships/hyperlink" Target="https://community.canvaslms.com/t5/The-Product-Blog/Mastering-Offline-Functionality/ba-p/601168" TargetMode="External"/><Relationship Id="rId7" Type="http://schemas.openxmlformats.org/officeDocument/2006/relationships/slide" Target="/ppt/slides/slide2.xml"/><Relationship Id="rId8"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s://community.canvaslms.com/t5/Admin-Guide/How-do-I-use-Analytics-Hub-to-access-all-my-Instructure-data/ta-p/608463" TargetMode="External"/><Relationship Id="rId4" Type="http://schemas.openxmlformats.org/officeDocument/2006/relationships/hyperlink" Target="https://community.canvaslms.com/t5/Canvas-Releases/Canvas-Release-Notes-2024-07-20/ta-p/606797#toc-hId--252436749" TargetMode="External"/><Relationship Id="rId5" Type="http://schemas.openxmlformats.org/officeDocument/2006/relationships/hyperlink" Target="https://community.canvaslms.com/t5/The-Product-Blog/Introducing-Analytics-Hub-Your-central-gateway-to-all-things/ba-p/605500?search-action-id=189670596564&amp;search-result-uid=605500" TargetMode="External"/><Relationship Id="rId6" Type="http://schemas.openxmlformats.org/officeDocument/2006/relationships/slide" Target="/ppt/slides/slide2.xml"/><Relationship Id="rId7" Type="http://schemas.openxmlformats.org/officeDocument/2006/relationships/image" Target="../media/image15.png"/><Relationship Id="rId8"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2"/>
          <p:cNvSpPr txBox="1"/>
          <p:nvPr/>
        </p:nvSpPr>
        <p:spPr>
          <a:xfrm>
            <a:off x="1885350" y="1676625"/>
            <a:ext cx="5373300" cy="284700"/>
          </a:xfrm>
          <a:prstGeom prst="rect">
            <a:avLst/>
          </a:prstGeom>
          <a:noFill/>
          <a:ln>
            <a:noFill/>
          </a:ln>
        </p:spPr>
        <p:txBody>
          <a:bodyPr anchorCtr="0" anchor="t" bIns="0" lIns="0" spcFirstLastPara="1" rIns="0" wrap="square" tIns="0">
            <a:spAutoFit/>
          </a:bodyPr>
          <a:lstStyle/>
          <a:p>
            <a:pPr indent="0" lvl="0" marL="0" marR="0" rtl="0" algn="l">
              <a:lnSpc>
                <a:spcPct val="74004"/>
              </a:lnSpc>
              <a:spcBef>
                <a:spcPts val="0"/>
              </a:spcBef>
              <a:spcAft>
                <a:spcPts val="0"/>
              </a:spcAft>
              <a:buNone/>
            </a:pPr>
            <a:r>
              <a:rPr b="1" lang="en" sz="2500">
                <a:solidFill>
                  <a:schemeClr val="lt2"/>
                </a:solidFill>
                <a:latin typeface="Proxima Nova"/>
                <a:ea typeface="Proxima Nova"/>
                <a:cs typeface="Proxima Nova"/>
                <a:sym typeface="Proxima Nova"/>
              </a:rPr>
              <a:t>POWERING BACK TO CAMPUS WITH</a:t>
            </a:r>
            <a:endParaRPr sz="100">
              <a:solidFill>
                <a:schemeClr val="lt2"/>
              </a:solidFill>
            </a:endParaRPr>
          </a:p>
        </p:txBody>
      </p:sp>
      <p:pic>
        <p:nvPicPr>
          <p:cNvPr id="56" name="Google Shape;56;p12"/>
          <p:cNvPicPr preferRelativeResize="0"/>
          <p:nvPr/>
        </p:nvPicPr>
        <p:blipFill>
          <a:blip r:embed="rId3">
            <a:alphaModFix/>
          </a:blip>
          <a:stretch>
            <a:fillRect/>
          </a:stretch>
        </p:blipFill>
        <p:spPr>
          <a:xfrm>
            <a:off x="1885350" y="2103725"/>
            <a:ext cx="5373299" cy="157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47" name="Google Shape;147;p21"/>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48" name="Google Shape;148;p21"/>
          <p:cNvSpPr txBox="1"/>
          <p:nvPr/>
        </p:nvSpPr>
        <p:spPr>
          <a:xfrm>
            <a:off x="170550" y="141175"/>
            <a:ext cx="42495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Studio Auto Publishing of Captions </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Simplifying Educator Workflows</a:t>
            </a:r>
            <a:endParaRPr i="1" sz="1800">
              <a:solidFill>
                <a:srgbClr val="444444"/>
              </a:solidFill>
              <a:latin typeface="Proxima Nova"/>
              <a:ea typeface="Proxima Nova"/>
              <a:cs typeface="Proxima Nova"/>
              <a:sym typeface="Proxima Nova"/>
            </a:endParaRPr>
          </a:p>
        </p:txBody>
      </p:sp>
      <p:sp>
        <p:nvSpPr>
          <p:cNvPr id="149" name="Google Shape;149;p21"/>
          <p:cNvSpPr txBox="1"/>
          <p:nvPr/>
        </p:nvSpPr>
        <p:spPr>
          <a:xfrm>
            <a:off x="4771650" y="184975"/>
            <a:ext cx="4249500" cy="43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Captions for recorded or uploaded Studio Media will now be automatically created. Additionally, Studio users can choose to have the captions auto-published to their Studio Media through new settings. </a:t>
            </a:r>
            <a:endParaRPr sz="900">
              <a:solidFill>
                <a:srgbClr val="4F4F51"/>
              </a:solidFill>
              <a:latin typeface="Proxima Nova"/>
              <a:ea typeface="Proxima Nova"/>
              <a:cs typeface="Proxima Nova"/>
              <a:sym typeface="Proxima Nova"/>
            </a:endParaRPr>
          </a:p>
          <a:p>
            <a:pPr indent="0" lvl="0" marL="0" rtl="0" algn="l">
              <a:spcBef>
                <a:spcPts val="0"/>
              </a:spcBef>
              <a:spcAft>
                <a:spcPts val="0"/>
              </a:spcAft>
              <a:buNone/>
            </a:pPr>
            <a:r>
              <a:rPr lang="en" sz="900">
                <a:solidFill>
                  <a:srgbClr val="4F4F51"/>
                </a:solidFill>
                <a:latin typeface="Proxima Nova"/>
                <a:ea typeface="Proxima Nova"/>
                <a:cs typeface="Proxima Nova"/>
                <a:sym typeface="Proxima Nova"/>
              </a:rPr>
              <a:t>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This update lightens the load for educators by automatically generating and automatically publishing those captions. It saves them time and ensures content is accessible to all learners.</a:t>
            </a:r>
            <a:endParaRPr b="1"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9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Auto-Caption is on by default unless your institution has disabled it.  </a:t>
            </a:r>
            <a:br>
              <a:rPr lang="en" sz="1000">
                <a:solidFill>
                  <a:srgbClr val="4F4F51"/>
                </a:solidFill>
                <a:latin typeface="Proxima Nova"/>
                <a:ea typeface="Proxima Nova"/>
                <a:cs typeface="Proxima Nova"/>
                <a:sym typeface="Proxima Nova"/>
              </a:rPr>
            </a:br>
            <a:r>
              <a:rPr lang="en" sz="1000">
                <a:solidFill>
                  <a:srgbClr val="4F4F51"/>
                </a:solidFill>
                <a:latin typeface="Proxima Nova"/>
                <a:ea typeface="Proxima Nova"/>
                <a:cs typeface="Proxima Nova"/>
                <a:sym typeface="Proxima Nova"/>
              </a:rPr>
              <a:t>Auto Publish of those automatic captions can be enabled in your Studio Settings &gt; Personal settings tab.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dk2"/>
                </a:solidFill>
                <a:latin typeface="Proxima Nova"/>
                <a:ea typeface="Proxima Nova"/>
                <a:cs typeface="Proxima Nova"/>
                <a:sym typeface="Proxima Nova"/>
              </a:rPr>
              <a:t>Release Notes:</a:t>
            </a:r>
            <a:endParaRPr/>
          </a:p>
          <a:p>
            <a:pPr indent="-292100" lvl="1" marL="914400" rtl="0" algn="l">
              <a:lnSpc>
                <a:spcPct val="115000"/>
              </a:lnSpc>
              <a:spcBef>
                <a:spcPts val="0"/>
              </a:spcBef>
              <a:spcAft>
                <a:spcPts val="0"/>
              </a:spcAft>
              <a:buClr>
                <a:schemeClr val="dk2"/>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3"/>
              </a:rPr>
              <a:t>Automatic Caption Generation</a:t>
            </a:r>
            <a:endParaRPr sz="1000">
              <a:solidFill>
                <a:schemeClr val="dk2"/>
              </a:solidFill>
              <a:latin typeface="Proxima Nova"/>
              <a:ea typeface="Proxima Nova"/>
              <a:cs typeface="Proxima Nova"/>
              <a:sym typeface="Proxima Nova"/>
            </a:endParaRPr>
          </a:p>
          <a:p>
            <a:pPr indent="-292100" lvl="1" marL="914400" rtl="0" algn="l">
              <a:lnSpc>
                <a:spcPct val="115000"/>
              </a:lnSpc>
              <a:spcBef>
                <a:spcPts val="0"/>
              </a:spcBef>
              <a:spcAft>
                <a:spcPts val="0"/>
              </a:spcAft>
              <a:buClr>
                <a:schemeClr val="dk2"/>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Auto-Publishing Captions</a:t>
            </a:r>
            <a:endParaRPr sz="1000">
              <a:solidFill>
                <a:schemeClr val="dk2"/>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5"/>
              </a:rPr>
              <a:t>Studio Automatically Captions Any Uploaded Media From Today!</a:t>
            </a:r>
            <a:r>
              <a:rPr lang="en" sz="1000">
                <a:solidFill>
                  <a:schemeClr val="dk2"/>
                </a:solidFill>
                <a:latin typeface="Proxima Nova"/>
                <a:ea typeface="Proxima Nova"/>
                <a:cs typeface="Proxima Nova"/>
                <a:sym typeface="Proxima Nova"/>
              </a:rPr>
              <a:t> </a:t>
            </a:r>
            <a:endParaRPr sz="1000">
              <a:solidFill>
                <a:schemeClr val="dk2"/>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6"/>
              </a:rPr>
              <a:t>Learnings on Studio Auto Captioning And What It Means For You</a:t>
            </a:r>
            <a:r>
              <a:rPr lang="en" sz="1000">
                <a:solidFill>
                  <a:schemeClr val="dk2"/>
                </a:solidFill>
                <a:latin typeface="Proxima Nova"/>
                <a:ea typeface="Proxima Nova"/>
                <a:cs typeface="Proxima Nova"/>
                <a:sym typeface="Proxima Nova"/>
              </a:rPr>
              <a:t> </a:t>
            </a:r>
            <a:endParaRPr sz="1000">
              <a:solidFill>
                <a:schemeClr val="dk2"/>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7">
                  <a:extLst>
                    <a:ext uri="{A12FA001-AC4F-418D-AE19-62706E023703}">
                      <ahyp:hlinkClr val="tx"/>
                    </a:ext>
                  </a:extLst>
                </a:hlinkClick>
              </a:rPr>
              <a:t>How do I add auto-generated captions to my media file in Canvas Studio?</a:t>
            </a:r>
            <a:endParaRPr sz="1000">
              <a:solidFill>
                <a:schemeClr val="dk2"/>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8"/>
              </a:rPr>
              <a:t>How do I view the Settings menu in a Canvas Studio site?</a:t>
            </a:r>
            <a:r>
              <a:rPr lang="en" sz="1000">
                <a:solidFill>
                  <a:schemeClr val="dk2"/>
                </a:solidFill>
                <a:latin typeface="Proxima Nova"/>
                <a:ea typeface="Proxima Nova"/>
                <a:cs typeface="Proxima Nova"/>
                <a:sym typeface="Proxima Nova"/>
              </a:rPr>
              <a:t>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p:txBody>
      </p:sp>
      <p:sp>
        <p:nvSpPr>
          <p:cNvPr id="150" name="Google Shape;150;p21"/>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9"/>
              </a:rPr>
              <a:t>Back to Table of Contents</a:t>
            </a:r>
            <a:endParaRPr i="1" sz="1000">
              <a:solidFill>
                <a:srgbClr val="287A9F"/>
              </a:solidFill>
              <a:latin typeface="Proxima Nova"/>
              <a:ea typeface="Proxima Nova"/>
              <a:cs typeface="Proxima Nova"/>
              <a:sym typeface="Proxima Nova"/>
            </a:endParaRPr>
          </a:p>
        </p:txBody>
      </p:sp>
      <p:sp>
        <p:nvSpPr>
          <p:cNvPr id="151" name="Google Shape;151;p21"/>
          <p:cNvSpPr/>
          <p:nvPr/>
        </p:nvSpPr>
        <p:spPr>
          <a:xfrm>
            <a:off x="46588" y="1767462"/>
            <a:ext cx="4497415" cy="2272460"/>
          </a:xfrm>
          <a:custGeom>
            <a:rect b="b" l="l" r="r" t="t"/>
            <a:pathLst>
              <a:path extrusionOk="0" h="7904210" w="13838201">
                <a:moveTo>
                  <a:pt x="0" y="0"/>
                </a:moveTo>
                <a:lnTo>
                  <a:pt x="13838201" y="0"/>
                </a:lnTo>
                <a:lnTo>
                  <a:pt x="13838201" y="7904210"/>
                </a:lnTo>
                <a:lnTo>
                  <a:pt x="0" y="7904210"/>
                </a:lnTo>
                <a:lnTo>
                  <a:pt x="0" y="0"/>
                </a:lnTo>
                <a:close/>
              </a:path>
            </a:pathLst>
          </a:custGeom>
          <a:blipFill rotWithShape="1">
            <a:blip r:embed="rId10">
              <a:alphaModFix/>
            </a:blip>
            <a:stretch>
              <a:fillRect b="-229" l="0" r="0" t="-219"/>
            </a:stretch>
          </a:blipFill>
          <a:ln>
            <a:noFill/>
          </a:ln>
        </p:spPr>
      </p:sp>
      <p:pic>
        <p:nvPicPr>
          <p:cNvPr id="152" name="Google Shape;152;p21"/>
          <p:cNvPicPr preferRelativeResize="0"/>
          <p:nvPr/>
        </p:nvPicPr>
        <p:blipFill>
          <a:blip r:embed="rId11">
            <a:alphaModFix/>
          </a:blip>
          <a:stretch>
            <a:fillRect/>
          </a:stretch>
        </p:blipFill>
        <p:spPr>
          <a:xfrm>
            <a:off x="596975" y="1879124"/>
            <a:ext cx="3396651" cy="1939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58" name="Google Shape;158;p22"/>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59" name="Google Shape;159;p22"/>
          <p:cNvSpPr txBox="1"/>
          <p:nvPr/>
        </p:nvSpPr>
        <p:spPr>
          <a:xfrm>
            <a:off x="170550" y="141175"/>
            <a:ext cx="4436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Lucid Integration</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Differentiating Student Learning</a:t>
            </a:r>
            <a:r>
              <a:rPr lang="en" sz="1800">
                <a:solidFill>
                  <a:srgbClr val="4F4F51"/>
                </a:solidFill>
                <a:latin typeface="Proxima Nova"/>
                <a:ea typeface="Proxima Nova"/>
                <a:cs typeface="Proxima Nova"/>
                <a:sym typeface="Proxima Nova"/>
              </a:rPr>
              <a:t> </a:t>
            </a:r>
            <a:endParaRPr i="1" sz="1800">
              <a:solidFill>
                <a:srgbClr val="444444"/>
              </a:solidFill>
              <a:latin typeface="Proxima Nova"/>
              <a:ea typeface="Proxima Nova"/>
              <a:cs typeface="Proxima Nova"/>
              <a:sym typeface="Proxima Nova"/>
            </a:endParaRPr>
          </a:p>
        </p:txBody>
      </p:sp>
      <p:sp>
        <p:nvSpPr>
          <p:cNvPr id="160" name="Google Shape;160;p22"/>
          <p:cNvSpPr txBox="1"/>
          <p:nvPr/>
        </p:nvSpPr>
        <p:spPr>
          <a:xfrm>
            <a:off x="4771650" y="341950"/>
            <a:ext cx="4249500" cy="407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44444"/>
                </a:solidFill>
                <a:latin typeface="Proxima Nova"/>
                <a:ea typeface="Proxima Nova"/>
                <a:cs typeface="Proxima Nova"/>
                <a:sym typeface="Proxima Nova"/>
              </a:rPr>
              <a:t>A free and exclusive integration with Lucid Visual Collaboration Suite, available in the </a:t>
            </a:r>
            <a:r>
              <a:rPr lang="en" sz="1000">
                <a:solidFill>
                  <a:schemeClr val="accent1"/>
                </a:solidFill>
                <a:uFill>
                  <a:noFill/>
                </a:uFill>
                <a:latin typeface="Proxima Nova"/>
                <a:ea typeface="Proxima Nova"/>
                <a:cs typeface="Proxima Nova"/>
                <a:sym typeface="Proxima Nova"/>
                <a:hlinkClick r:id="rId3">
                  <a:extLst>
                    <a:ext uri="{A12FA001-AC4F-418D-AE19-62706E023703}">
                      <ahyp:hlinkClr val="tx"/>
                    </a:ext>
                  </a:extLst>
                </a:hlinkClick>
              </a:rPr>
              <a:t>RCE</a:t>
            </a:r>
            <a:r>
              <a:rPr lang="en" sz="1000">
                <a:solidFill>
                  <a:srgbClr val="444444"/>
                </a:solidFill>
                <a:latin typeface="Proxima Nova"/>
                <a:ea typeface="Proxima Nova"/>
                <a:cs typeface="Proxima Nova"/>
                <a:sym typeface="Proxima Nova"/>
              </a:rPr>
              <a:t>, external tool </a:t>
            </a: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assignments</a:t>
            </a:r>
            <a:r>
              <a:rPr lang="en" sz="1000">
                <a:solidFill>
                  <a:srgbClr val="444444"/>
                </a:solidFill>
                <a:latin typeface="Proxima Nova"/>
                <a:ea typeface="Proxima Nova"/>
                <a:cs typeface="Proxima Nova"/>
                <a:sym typeface="Proxima Nova"/>
              </a:rPr>
              <a:t>, and the Course Navigation.</a:t>
            </a:r>
            <a:endParaRPr sz="1000">
              <a:solidFill>
                <a:srgbClr val="444444"/>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T</a:t>
            </a:r>
            <a:r>
              <a:rPr lang="en" sz="1000">
                <a:solidFill>
                  <a:srgbClr val="4F4F51"/>
                </a:solidFill>
                <a:latin typeface="Proxima Nova"/>
                <a:ea typeface="Proxima Nova"/>
                <a:cs typeface="Proxima Nova"/>
                <a:sym typeface="Proxima Nova"/>
              </a:rPr>
              <a:t>hrough our partnership with Lucid, educators can elevate student engagement and collaboration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9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Clr>
                <a:srgbClr val="000000"/>
              </a:buClr>
              <a:buFont typeface="Arial"/>
              <a:buNone/>
            </a:pPr>
            <a:r>
              <a:rPr lang="en" sz="1000">
                <a:solidFill>
                  <a:srgbClr val="4F4F51"/>
                </a:solidFill>
                <a:latin typeface="Proxima Nova"/>
                <a:ea typeface="Proxima Nova"/>
                <a:cs typeface="Proxima Nova"/>
                <a:sym typeface="Proxima Nova"/>
              </a:rPr>
              <a:t>If the Lucid integration is enabled for your institution, you will be able to access LucidSpark and LucidChart via the Rich Content Editor (RCE), external tool assignments, and the Course Navigation. </a:t>
            </a:r>
            <a:endParaRPr sz="1000"/>
          </a:p>
          <a:p>
            <a:pPr indent="0" lvl="0" marL="0" rtl="0" algn="l">
              <a:lnSpc>
                <a:spcPct val="115000"/>
              </a:lnSpc>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E2252B"/>
                </a:solidFill>
                <a:uFill>
                  <a:noFill/>
                </a:uFill>
                <a:latin typeface="Proxima Nova"/>
                <a:ea typeface="Proxima Nova"/>
                <a:cs typeface="Proxima Nova"/>
                <a:sym typeface="Proxima Nova"/>
                <a:hlinkClick r:id="rId5">
                  <a:extLst>
                    <a:ext uri="{A12FA001-AC4F-418D-AE19-62706E023703}">
                      <ahyp:hlinkClr val="tx"/>
                    </a:ext>
                  </a:extLst>
                </a:hlinkClick>
              </a:rPr>
              <a:t>Canvas Release Notes (2024-06-15)</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6">
                  <a:extLst>
                    <a:ext uri="{A12FA001-AC4F-418D-AE19-62706E023703}">
                      <ahyp:hlinkClr val="tx"/>
                    </a:ext>
                  </a:extLst>
                </a:hlinkClick>
              </a:rPr>
              <a:t>Canvas Release Notes (2024-08-17)</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E2252B"/>
                </a:solidFill>
                <a:uFill>
                  <a:noFill/>
                </a:uFill>
                <a:latin typeface="Proxima Nova"/>
                <a:ea typeface="Proxima Nova"/>
                <a:cs typeface="Proxima Nova"/>
                <a:sym typeface="Proxima Nova"/>
                <a:hlinkClick r:id="rId7">
                  <a:extLst>
                    <a:ext uri="{A12FA001-AC4F-418D-AE19-62706E023703}">
                      <ahyp:hlinkClr val="tx"/>
                    </a:ext>
                  </a:extLst>
                </a:hlinkClick>
              </a:rPr>
              <a:t>Getting Started with the Canvas and Lucid Visual Collaboration Suite</a:t>
            </a:r>
            <a:r>
              <a:rPr lang="en" sz="1000">
                <a:solidFill>
                  <a:srgbClr val="E2252B"/>
                </a:solidFill>
                <a:latin typeface="Proxima Nova"/>
                <a:ea typeface="Proxima Nova"/>
                <a:cs typeface="Proxima Nova"/>
                <a:sym typeface="Proxima Nova"/>
              </a:rPr>
              <a:t> </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E2252B"/>
                </a:solidFill>
                <a:uFill>
                  <a:noFill/>
                </a:uFill>
                <a:latin typeface="Proxima Nova"/>
                <a:ea typeface="Proxima Nova"/>
                <a:cs typeface="Proxima Nova"/>
                <a:sym typeface="Proxima Nova"/>
                <a:hlinkClick r:id="rId8">
                  <a:extLst>
                    <a:ext uri="{A12FA001-AC4F-418D-AE19-62706E023703}">
                      <ahyp:hlinkClr val="tx"/>
                    </a:ext>
                  </a:extLst>
                </a:hlinkClick>
              </a:rPr>
              <a:t>Demo Video: Accessing Lucid in Canvas</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E2252B"/>
                </a:solidFill>
                <a:uFill>
                  <a:noFill/>
                </a:uFill>
                <a:latin typeface="Proxima Nova"/>
                <a:ea typeface="Proxima Nova"/>
                <a:cs typeface="Proxima Nova"/>
                <a:sym typeface="Proxima Nova"/>
                <a:hlinkClick r:id="rId9">
                  <a:extLst>
                    <a:ext uri="{A12FA001-AC4F-418D-AE19-62706E023703}">
                      <ahyp:hlinkClr val="tx"/>
                    </a:ext>
                  </a:extLst>
                </a:hlinkClick>
              </a:rPr>
              <a:t>Demo Video: How to create a Lucid Assignment in Canvas</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E2252B"/>
                </a:solidFill>
                <a:uFill>
                  <a:noFill/>
                </a:uFill>
                <a:latin typeface="Proxima Nova"/>
                <a:ea typeface="Proxima Nova"/>
                <a:cs typeface="Proxima Nova"/>
                <a:sym typeface="Proxima Nova"/>
                <a:hlinkClick r:id="rId10">
                  <a:extLst>
                    <a:ext uri="{A12FA001-AC4F-418D-AE19-62706E023703}">
                      <ahyp:hlinkClr val="tx"/>
                    </a:ext>
                  </a:extLst>
                </a:hlinkClick>
              </a:rPr>
              <a:t>Demo Video: How to embed Lucid content and collaborative activities in Canvas</a:t>
            </a:r>
            <a:endParaRPr sz="1000">
              <a:solidFill>
                <a:schemeClr val="dk2"/>
              </a:solidFill>
              <a:latin typeface="Proxima Nova"/>
              <a:ea typeface="Proxima Nova"/>
              <a:cs typeface="Proxima Nova"/>
              <a:sym typeface="Proxima Nova"/>
            </a:endParaRPr>
          </a:p>
        </p:txBody>
      </p:sp>
      <p:sp>
        <p:nvSpPr>
          <p:cNvPr id="161" name="Google Shape;161;p22"/>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11"/>
              </a:rPr>
              <a:t>Back to Table of Contents</a:t>
            </a:r>
            <a:endParaRPr i="1" sz="1000">
              <a:solidFill>
                <a:srgbClr val="287A9F"/>
              </a:solidFill>
              <a:latin typeface="Proxima Nova"/>
              <a:ea typeface="Proxima Nova"/>
              <a:cs typeface="Proxima Nova"/>
              <a:sym typeface="Proxima Nova"/>
            </a:endParaRPr>
          </a:p>
        </p:txBody>
      </p:sp>
      <p:sp>
        <p:nvSpPr>
          <p:cNvPr id="162" name="Google Shape;162;p22"/>
          <p:cNvSpPr/>
          <p:nvPr/>
        </p:nvSpPr>
        <p:spPr>
          <a:xfrm>
            <a:off x="94188" y="1245050"/>
            <a:ext cx="4428224" cy="2272460"/>
          </a:xfrm>
          <a:custGeom>
            <a:rect b="b" l="l" r="r" t="t"/>
            <a:pathLst>
              <a:path extrusionOk="0" h="7904210" w="13838201">
                <a:moveTo>
                  <a:pt x="0" y="0"/>
                </a:moveTo>
                <a:lnTo>
                  <a:pt x="13838201" y="0"/>
                </a:lnTo>
                <a:lnTo>
                  <a:pt x="13838201" y="7904210"/>
                </a:lnTo>
                <a:lnTo>
                  <a:pt x="0" y="7904210"/>
                </a:lnTo>
                <a:lnTo>
                  <a:pt x="0" y="0"/>
                </a:lnTo>
                <a:close/>
              </a:path>
            </a:pathLst>
          </a:custGeom>
          <a:blipFill rotWithShape="1">
            <a:blip r:embed="rId12">
              <a:alphaModFix/>
            </a:blip>
            <a:stretch>
              <a:fillRect b="-229" l="0" r="0" t="-219"/>
            </a:stretch>
          </a:blipFill>
          <a:ln>
            <a:noFill/>
          </a:ln>
        </p:spPr>
      </p:sp>
      <p:pic>
        <p:nvPicPr>
          <p:cNvPr id="163" name="Google Shape;163;p22"/>
          <p:cNvPicPr preferRelativeResize="0"/>
          <p:nvPr/>
        </p:nvPicPr>
        <p:blipFill>
          <a:blip r:embed="rId13">
            <a:alphaModFix/>
          </a:blip>
          <a:stretch>
            <a:fillRect/>
          </a:stretch>
        </p:blipFill>
        <p:spPr>
          <a:xfrm>
            <a:off x="624534" y="1376840"/>
            <a:ext cx="3374111" cy="19596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494100" y="1547400"/>
            <a:ext cx="3447600" cy="20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STILL HAVE QUESTIONS?</a:t>
            </a:r>
            <a:endParaRPr sz="4000"/>
          </a:p>
        </p:txBody>
      </p:sp>
      <p:sp>
        <p:nvSpPr>
          <p:cNvPr id="169" name="Google Shape;169;p23"/>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23"/>
          <p:cNvSpPr txBox="1"/>
          <p:nvPr/>
        </p:nvSpPr>
        <p:spPr>
          <a:xfrm>
            <a:off x="4934775" y="752850"/>
            <a:ext cx="3901200" cy="36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Do you have additional questions, or want to learn even more? In </a:t>
            </a:r>
            <a:r>
              <a:rPr lang="en">
                <a:latin typeface="Proxima Nova"/>
                <a:ea typeface="Proxima Nova"/>
                <a:cs typeface="Proxima Nova"/>
                <a:sym typeface="Proxima Nova"/>
              </a:rPr>
              <a:t>addition</a:t>
            </a:r>
            <a:r>
              <a:rPr lang="en">
                <a:latin typeface="Proxima Nova"/>
                <a:ea typeface="Proxima Nova"/>
                <a:cs typeface="Proxima Nova"/>
                <a:sym typeface="Proxima Nova"/>
              </a:rPr>
              <a:t> to your wonderful Account Team, here are resources for you to keep in your back pocket:</a:t>
            </a:r>
            <a:endParaRPr>
              <a:latin typeface="Proxima Nova"/>
              <a:ea typeface="Proxima Nova"/>
              <a:cs typeface="Proxima Nova"/>
              <a:sym typeface="Proxima Nova"/>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Proxima Nova"/>
              <a:buChar char="●"/>
            </a:pPr>
            <a:r>
              <a:rPr lang="en" u="sng">
                <a:solidFill>
                  <a:schemeClr val="hlink"/>
                </a:solidFill>
                <a:latin typeface="Proxima Nova"/>
                <a:ea typeface="Proxima Nova"/>
                <a:cs typeface="Proxima Nova"/>
                <a:sym typeface="Proxima Nova"/>
                <a:hlinkClick r:id="rId3"/>
              </a:rPr>
              <a:t>Back to Campus Website (HE)</a:t>
            </a:r>
            <a:endParaRPr>
              <a:solidFill>
                <a:schemeClr val="dk2"/>
              </a:solidFill>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u="sng">
                <a:solidFill>
                  <a:schemeClr val="hlink"/>
                </a:solidFill>
                <a:latin typeface="Proxima Nova"/>
                <a:ea typeface="Proxima Nova"/>
                <a:cs typeface="Proxima Nova"/>
                <a:sym typeface="Proxima Nova"/>
                <a:hlinkClick r:id="rId4"/>
              </a:rPr>
              <a:t>Back to School (K12)</a:t>
            </a:r>
            <a:endParaRPr>
              <a:solidFill>
                <a:schemeClr val="dk2"/>
              </a:solidFill>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u="sng">
                <a:solidFill>
                  <a:schemeClr val="hlink"/>
                </a:solidFill>
                <a:latin typeface="Proxima Nova"/>
                <a:ea typeface="Proxima Nova"/>
                <a:cs typeface="Proxima Nova"/>
                <a:sym typeface="Proxima Nova"/>
                <a:hlinkClick r:id="rId5"/>
              </a:rPr>
              <a:t>Product Blog</a:t>
            </a:r>
            <a:endParaRPr>
              <a:solidFill>
                <a:schemeClr val="dk2"/>
              </a:solidFill>
              <a:latin typeface="Proxima Nova"/>
              <a:ea typeface="Proxima Nova"/>
              <a:cs typeface="Proxima Nova"/>
              <a:sym typeface="Proxima Nova"/>
            </a:endParaRPr>
          </a:p>
          <a:p>
            <a:pPr indent="-317500" lvl="0" marL="457200" rtl="0" algn="l">
              <a:spcBef>
                <a:spcPts val="0"/>
              </a:spcBef>
              <a:spcAft>
                <a:spcPts val="0"/>
              </a:spcAft>
              <a:buClr>
                <a:schemeClr val="dk2"/>
              </a:buClr>
              <a:buSzPts val="1400"/>
              <a:buFont typeface="Proxima Nova"/>
              <a:buChar char="●"/>
            </a:pPr>
            <a:r>
              <a:rPr lang="en" u="sng">
                <a:solidFill>
                  <a:schemeClr val="hlink"/>
                </a:solidFill>
                <a:latin typeface="Proxima Nova"/>
                <a:ea typeface="Proxima Nova"/>
                <a:cs typeface="Proxima Nova"/>
                <a:sym typeface="Proxima Nova"/>
                <a:hlinkClick r:id="rId6"/>
              </a:rPr>
              <a:t>Canvas Releases</a:t>
            </a:r>
            <a:endParaRPr>
              <a:solidFill>
                <a:schemeClr val="dk2"/>
              </a:solidFill>
              <a:latin typeface="Proxima Nova"/>
              <a:ea typeface="Proxima Nova"/>
              <a:cs typeface="Proxima Nova"/>
              <a:sym typeface="Proxima Nova"/>
            </a:endParaRPr>
          </a:p>
          <a:p>
            <a:pPr indent="-317500" lvl="0" marL="457200" rtl="0" algn="l">
              <a:spcBef>
                <a:spcPts val="0"/>
              </a:spcBef>
              <a:spcAft>
                <a:spcPts val="0"/>
              </a:spcAft>
              <a:buClr>
                <a:schemeClr val="dk2"/>
              </a:buClr>
              <a:buSzPts val="1400"/>
              <a:buFont typeface="Proxima Nova"/>
              <a:buChar char="●"/>
            </a:pPr>
            <a:r>
              <a:rPr lang="en" u="sng">
                <a:solidFill>
                  <a:schemeClr val="hlink"/>
                </a:solidFill>
                <a:latin typeface="Proxima Nova"/>
                <a:ea typeface="Proxima Nova"/>
                <a:cs typeface="Proxima Nova"/>
                <a:sym typeface="Proxima Nova"/>
                <a:hlinkClick r:id="rId7"/>
              </a:rPr>
              <a:t>Studio Releases</a:t>
            </a:r>
            <a:endParaRPr>
              <a:solidFill>
                <a:schemeClr val="dk2"/>
              </a:solidFill>
              <a:latin typeface="Proxima Nova"/>
              <a:ea typeface="Proxima Nova"/>
              <a:cs typeface="Proxima Nova"/>
              <a:sym typeface="Proxima Nova"/>
            </a:endParaRPr>
          </a:p>
          <a:p>
            <a:pPr indent="-317500" lvl="0" marL="457200" rtl="0" algn="l">
              <a:spcBef>
                <a:spcPts val="0"/>
              </a:spcBef>
              <a:spcAft>
                <a:spcPts val="0"/>
              </a:spcAft>
              <a:buClr>
                <a:schemeClr val="dk2"/>
              </a:buClr>
              <a:buSzPts val="1400"/>
              <a:buFont typeface="Proxima Nova"/>
              <a:buChar char="●"/>
            </a:pPr>
            <a:r>
              <a:rPr lang="en" u="sng">
                <a:solidFill>
                  <a:schemeClr val="hlink"/>
                </a:solidFill>
                <a:latin typeface="Proxima Nova"/>
                <a:ea typeface="Proxima Nova"/>
                <a:cs typeface="Proxima Nova"/>
                <a:sym typeface="Proxima Nova"/>
                <a:hlinkClick r:id="rId8"/>
              </a:rPr>
              <a:t>Catalog Releases</a:t>
            </a:r>
            <a:endParaRPr>
              <a:solidFill>
                <a:schemeClr val="dk2"/>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3"/>
          <p:cNvSpPr txBox="1"/>
          <p:nvPr>
            <p:ph type="title"/>
          </p:nvPr>
        </p:nvSpPr>
        <p:spPr>
          <a:xfrm>
            <a:off x="426975" y="1808550"/>
            <a:ext cx="3678600" cy="9693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4000">
                <a:solidFill>
                  <a:srgbClr val="287A9F"/>
                </a:solidFill>
              </a:rPr>
              <a:t>FEATURES</a:t>
            </a:r>
            <a:endParaRPr sz="4000">
              <a:solidFill>
                <a:srgbClr val="287A9F"/>
              </a:solidFill>
            </a:endParaRPr>
          </a:p>
          <a:p>
            <a:pPr indent="0" lvl="0" marL="0" rtl="0" algn="l">
              <a:lnSpc>
                <a:spcPct val="100000"/>
              </a:lnSpc>
              <a:spcBef>
                <a:spcPts val="0"/>
              </a:spcBef>
              <a:spcAft>
                <a:spcPts val="0"/>
              </a:spcAft>
              <a:buNone/>
            </a:pPr>
            <a:r>
              <a:t/>
            </a:r>
            <a:endParaRPr sz="4000">
              <a:solidFill>
                <a:srgbClr val="287A9F"/>
              </a:solidFill>
            </a:endParaRPr>
          </a:p>
        </p:txBody>
      </p:sp>
      <p:sp>
        <p:nvSpPr>
          <p:cNvPr id="62" name="Google Shape;62;p13"/>
          <p:cNvSpPr txBox="1"/>
          <p:nvPr>
            <p:ph idx="1" type="body"/>
          </p:nvPr>
        </p:nvSpPr>
        <p:spPr>
          <a:xfrm>
            <a:off x="4767750" y="853350"/>
            <a:ext cx="4253400" cy="2879700"/>
          </a:xfrm>
          <a:prstGeom prst="rect">
            <a:avLst/>
          </a:prstGeom>
          <a:noFill/>
        </p:spPr>
        <p:txBody>
          <a:bodyPr anchorCtr="0" anchor="t" bIns="91425" lIns="91425" spcFirstLastPara="1" rIns="91425" wrap="square" tIns="91425">
            <a:noAutofit/>
          </a:bodyPr>
          <a:lstStyle/>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3"/>
              </a:rPr>
              <a:t>Assigning Modules</a:t>
            </a:r>
            <a:endParaRPr b="0" sz="1600" u="sng"/>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4"/>
              </a:rPr>
              <a:t>SpeedGrader Screen Capture</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5"/>
              </a:rPr>
              <a:t>‘Message Students Who’ Changes</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6"/>
              </a:rPr>
              <a:t>Inbox Improvements</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7"/>
              </a:rPr>
              <a:t>Smart Search &amp; Discussion Summaries</a:t>
            </a:r>
            <a:endParaRPr/>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8"/>
              </a:rPr>
              <a:t>Mobile Offline Support</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9"/>
              </a:rPr>
              <a:t>Analytics Hub</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10"/>
              </a:rPr>
              <a:t>Studio Automatic Publishing of Captions</a:t>
            </a:r>
            <a:endParaRPr b="0" sz="1600"/>
          </a:p>
          <a:p>
            <a:pPr indent="-330200" lvl="0" marL="457200" rtl="0" algn="l">
              <a:spcBef>
                <a:spcPts val="0"/>
              </a:spcBef>
              <a:spcAft>
                <a:spcPts val="0"/>
              </a:spcAft>
              <a:buClr>
                <a:srgbClr val="444444"/>
              </a:buClr>
              <a:buSzPts val="1600"/>
              <a:buChar char="•"/>
            </a:pPr>
            <a:r>
              <a:rPr b="0" lang="en" sz="1600" u="sng">
                <a:solidFill>
                  <a:schemeClr val="hlink"/>
                </a:solidFill>
                <a:hlinkClick action="ppaction://hlinksldjump" r:id="rId11"/>
              </a:rPr>
              <a:t>Lucid Integration</a:t>
            </a:r>
            <a:endParaRPr b="0" sz="1600"/>
          </a:p>
        </p:txBody>
      </p:sp>
      <p:sp>
        <p:nvSpPr>
          <p:cNvPr id="63" name="Google Shape;63;p13"/>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69" name="Google Shape;69;p14"/>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pic>
        <p:nvPicPr>
          <p:cNvPr id="70" name="Google Shape;70;p14"/>
          <p:cNvPicPr preferRelativeResize="0"/>
          <p:nvPr/>
        </p:nvPicPr>
        <p:blipFill rotWithShape="1">
          <a:blip r:embed="rId3">
            <a:alphaModFix/>
          </a:blip>
          <a:srcRect b="38767" l="19801" r="0" t="13554"/>
          <a:stretch/>
        </p:blipFill>
        <p:spPr>
          <a:xfrm>
            <a:off x="7800" y="1107325"/>
            <a:ext cx="4564274" cy="3512720"/>
          </a:xfrm>
          <a:prstGeom prst="rect">
            <a:avLst/>
          </a:prstGeom>
          <a:noFill/>
          <a:ln>
            <a:noFill/>
          </a:ln>
        </p:spPr>
      </p:pic>
      <p:sp>
        <p:nvSpPr>
          <p:cNvPr id="71" name="Google Shape;71;p14"/>
          <p:cNvSpPr txBox="1"/>
          <p:nvPr/>
        </p:nvSpPr>
        <p:spPr>
          <a:xfrm>
            <a:off x="170550" y="141175"/>
            <a:ext cx="4284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000" u="none" cap="none" strike="noStrike">
                <a:solidFill>
                  <a:srgbClr val="E2252B"/>
                </a:solidFill>
                <a:latin typeface="Proxima Nova"/>
                <a:ea typeface="Proxima Nova"/>
                <a:cs typeface="Proxima Nova"/>
                <a:sym typeface="Proxima Nova"/>
              </a:rPr>
              <a:t>Assigning Modules </a:t>
            </a:r>
            <a:endParaRPr sz="3000"/>
          </a:p>
          <a:p>
            <a:pPr indent="0" lvl="0" marL="0" marR="0" rtl="0" algn="l">
              <a:lnSpc>
                <a:spcPct val="100000"/>
              </a:lnSpc>
              <a:spcBef>
                <a:spcPts val="0"/>
              </a:spcBef>
              <a:spcAft>
                <a:spcPts val="0"/>
              </a:spcAft>
              <a:buNone/>
            </a:pPr>
            <a:r>
              <a:rPr b="0" i="1" lang="en" sz="1800" u="none" cap="none" strike="noStrike">
                <a:solidFill>
                  <a:srgbClr val="4F4F51"/>
                </a:solidFill>
                <a:latin typeface="Proxima Nova"/>
                <a:ea typeface="Proxima Nova"/>
                <a:cs typeface="Proxima Nova"/>
                <a:sym typeface="Proxima Nova"/>
              </a:rPr>
              <a:t>Personalized Learning </a:t>
            </a:r>
            <a:endParaRPr i="1" sz="400"/>
          </a:p>
        </p:txBody>
      </p:sp>
      <p:sp>
        <p:nvSpPr>
          <p:cNvPr id="72" name="Google Shape;72;p14"/>
          <p:cNvSpPr txBox="1"/>
          <p:nvPr/>
        </p:nvSpPr>
        <p:spPr>
          <a:xfrm>
            <a:off x="4767750" y="291775"/>
            <a:ext cx="4249500" cy="41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Clr>
                <a:srgbClr val="000000"/>
              </a:buClr>
              <a:buFont typeface="Arial"/>
              <a:buNone/>
            </a:pPr>
            <a:r>
              <a:rPr lang="en" sz="1000">
                <a:solidFill>
                  <a:srgbClr val="4F4F51"/>
                </a:solidFill>
                <a:latin typeface="Proxima Nova"/>
                <a:ea typeface="Proxima Nova"/>
                <a:cs typeface="Proxima Nova"/>
                <a:sym typeface="Proxima Nova"/>
              </a:rPr>
              <a:t>Previously, instructors and course designers could assign only quizzes, assignments, and graded discussions to specific students and/or sections. Now, educators can:</a:t>
            </a:r>
            <a:endParaRPr sz="1000"/>
          </a:p>
          <a:p>
            <a:pPr indent="-101600" lvl="1" marL="165100" rtl="0" algn="l">
              <a:lnSpc>
                <a:spcPct val="115000"/>
              </a:lnSpc>
              <a:spcBef>
                <a:spcPts val="0"/>
              </a:spcBef>
              <a:spcAft>
                <a:spcPts val="0"/>
              </a:spcAft>
              <a:buClr>
                <a:srgbClr val="4F4F51"/>
              </a:buClr>
              <a:buSzPts val="1000"/>
              <a:buChar char="•"/>
            </a:pPr>
            <a:r>
              <a:rPr lang="en" sz="1000">
                <a:solidFill>
                  <a:srgbClr val="4F4F51"/>
                </a:solidFill>
                <a:latin typeface="Proxima Nova"/>
                <a:ea typeface="Proxima Nova"/>
                <a:cs typeface="Proxima Nova"/>
                <a:sym typeface="Proxima Nova"/>
              </a:rPr>
              <a:t>Assign entire modules, pages, quizzes, assignments, graded and ungraded discussions to individual students and sections.</a:t>
            </a:r>
            <a:endParaRPr sz="1000"/>
          </a:p>
          <a:p>
            <a:pPr indent="-101600" lvl="1" marL="165100" rtl="0" algn="l">
              <a:lnSpc>
                <a:spcPct val="115000"/>
              </a:lnSpc>
              <a:spcBef>
                <a:spcPts val="0"/>
              </a:spcBef>
              <a:spcAft>
                <a:spcPts val="0"/>
              </a:spcAft>
              <a:buClr>
                <a:srgbClr val="4F4F51"/>
              </a:buClr>
              <a:buSzPts val="1000"/>
              <a:buChar char="•"/>
            </a:pPr>
            <a:r>
              <a:rPr lang="en" sz="1000">
                <a:solidFill>
                  <a:srgbClr val="4F4F51"/>
                </a:solidFill>
                <a:latin typeface="Proxima Nova"/>
                <a:ea typeface="Proxima Nova"/>
                <a:cs typeface="Proxima Nova"/>
                <a:sym typeface="Proxima Nova"/>
              </a:rPr>
              <a:t>Manage course object assignments, availability, and due dates for all object types, directly from the Module Index page.</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Clr>
                <a:srgbClr val="000000"/>
              </a:buClr>
              <a:buFont typeface="Arial"/>
              <a:buNone/>
            </a:pPr>
            <a:r>
              <a:rPr lang="en" sz="1000">
                <a:solidFill>
                  <a:srgbClr val="4F4F51"/>
                </a:solidFill>
                <a:latin typeface="Proxima Nova"/>
                <a:ea typeface="Proxima Nova"/>
                <a:cs typeface="Proxima Nova"/>
                <a:sym typeface="Proxima Nova"/>
              </a:rPr>
              <a:t>Granting educators additional control over course object availability can lead to more effective differentiated instruction and personalized learning experiences for every student. </a:t>
            </a:r>
            <a:endParaRPr sz="1000"/>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Clr>
                <a:srgbClr val="000000"/>
              </a:buClr>
              <a:buFont typeface="Arial"/>
              <a:buNone/>
            </a:pPr>
            <a:r>
              <a:rPr lang="en" sz="1000">
                <a:solidFill>
                  <a:srgbClr val="4F4F51"/>
                </a:solidFill>
                <a:latin typeface="Proxima Nova"/>
                <a:ea typeface="Proxima Nova"/>
                <a:cs typeface="Proxima Nova"/>
                <a:sym typeface="Proxima Nova"/>
              </a:rPr>
              <a:t>It’s live! No steps are needed to begin using this new feature. </a:t>
            </a:r>
            <a:endParaRPr sz="1000"/>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SzPts val="1000"/>
              <a:buFont typeface="Proxima Nova"/>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How do I assign a module to individual sections or students?</a:t>
            </a:r>
            <a:endParaRPr sz="1000">
              <a:solidFill>
                <a:schemeClr val="lt1"/>
              </a:solidFill>
              <a:latin typeface="Proxima Nova"/>
              <a:ea typeface="Proxima Nova"/>
              <a:cs typeface="Proxima Nova"/>
              <a:sym typeface="Proxima Nova"/>
            </a:endParaRPr>
          </a:p>
          <a:p>
            <a:pPr indent="-292100" lvl="0" marL="457200" rtl="0" algn="l">
              <a:lnSpc>
                <a:spcPct val="115000"/>
              </a:lnSpc>
              <a:spcBef>
                <a:spcPts val="0"/>
              </a:spcBef>
              <a:spcAft>
                <a:spcPts val="0"/>
              </a:spcAft>
              <a:buSzPts val="1000"/>
              <a:buFont typeface="Proxima Nova"/>
              <a:buChar char="●"/>
            </a:pPr>
            <a:r>
              <a:rPr lang="en" sz="1000">
                <a:solidFill>
                  <a:schemeClr val="accent1"/>
                </a:solidFill>
                <a:uFill>
                  <a:noFill/>
                </a:uFill>
                <a:latin typeface="Proxima Nova"/>
                <a:ea typeface="Proxima Nova"/>
                <a:cs typeface="Proxima Nova"/>
                <a:sym typeface="Proxima Nova"/>
                <a:hlinkClick r:id="rId5">
                  <a:extLst>
                    <a:ext uri="{A12FA001-AC4F-418D-AE19-62706E023703}">
                      <ahyp:hlinkClr val="tx"/>
                    </a:ext>
                  </a:extLst>
                </a:hlinkClick>
              </a:rPr>
              <a:t>How do I assign a module content item from the Module Index page?</a:t>
            </a:r>
            <a:endParaRPr sz="1000"/>
          </a:p>
          <a:p>
            <a:pPr indent="-292100" lvl="0" marL="457200" rtl="0" algn="l">
              <a:lnSpc>
                <a:spcPct val="115000"/>
              </a:lnSpc>
              <a:spcBef>
                <a:spcPts val="0"/>
              </a:spcBef>
              <a:spcAft>
                <a:spcPts val="0"/>
              </a:spcAft>
              <a:buSzPts val="1000"/>
              <a:buFont typeface="Proxima Nova"/>
              <a:buChar char="●"/>
            </a:pPr>
            <a:r>
              <a:rPr lang="en" sz="1000">
                <a:solidFill>
                  <a:schemeClr val="accent1"/>
                </a:solidFill>
                <a:uFill>
                  <a:noFill/>
                </a:uFill>
                <a:latin typeface="Proxima Nova"/>
                <a:ea typeface="Proxima Nova"/>
                <a:cs typeface="Proxima Nova"/>
                <a:sym typeface="Proxima Nova"/>
                <a:hlinkClick r:id="rId6">
                  <a:extLst>
                    <a:ext uri="{A12FA001-AC4F-418D-AE19-62706E023703}">
                      <ahyp:hlinkClr val="tx"/>
                    </a:ext>
                  </a:extLst>
                </a:hlinkClick>
              </a:rPr>
              <a:t>Release Notes</a:t>
            </a:r>
            <a:endParaRPr sz="1000">
              <a:solidFill>
                <a:schemeClr val="dk2"/>
              </a:solidFill>
              <a:latin typeface="Proxima Nova"/>
              <a:ea typeface="Proxima Nova"/>
              <a:cs typeface="Proxima Nova"/>
              <a:sym typeface="Proxima Nova"/>
            </a:endParaRPr>
          </a:p>
        </p:txBody>
      </p:sp>
      <p:sp>
        <p:nvSpPr>
          <p:cNvPr id="73" name="Google Shape;73;p14"/>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7"/>
              </a:rPr>
              <a:t>Back to Table of Contents</a:t>
            </a:r>
            <a:endParaRPr i="1" sz="1000">
              <a:solidFill>
                <a:srgbClr val="287A9F"/>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79" name="Google Shape;79;p15"/>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80" name="Google Shape;80;p15"/>
          <p:cNvSpPr txBox="1"/>
          <p:nvPr/>
        </p:nvSpPr>
        <p:spPr>
          <a:xfrm>
            <a:off x="170550" y="141175"/>
            <a:ext cx="42843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SpeedGrader Screen Capture</a:t>
            </a:r>
            <a:endParaRPr sz="3000"/>
          </a:p>
          <a:p>
            <a:pPr indent="0" lvl="0" marL="0" marR="0" rtl="0" algn="l">
              <a:lnSpc>
                <a:spcPct val="100000"/>
              </a:lnSpc>
              <a:spcBef>
                <a:spcPts val="0"/>
              </a:spcBef>
              <a:spcAft>
                <a:spcPts val="0"/>
              </a:spcAft>
              <a:buNone/>
            </a:pPr>
            <a:r>
              <a:rPr b="0" i="1" lang="en" sz="1800" u="none" cap="none" strike="noStrike">
                <a:solidFill>
                  <a:srgbClr val="4F4F51"/>
                </a:solidFill>
                <a:latin typeface="Proxima Nova"/>
                <a:ea typeface="Proxima Nova"/>
                <a:cs typeface="Proxima Nova"/>
                <a:sym typeface="Proxima Nova"/>
              </a:rPr>
              <a:t>Personalized Learning </a:t>
            </a:r>
            <a:endParaRPr i="1" sz="400"/>
          </a:p>
        </p:txBody>
      </p:sp>
      <p:sp>
        <p:nvSpPr>
          <p:cNvPr id="81" name="Google Shape;81;p15"/>
          <p:cNvSpPr txBox="1"/>
          <p:nvPr/>
        </p:nvSpPr>
        <p:spPr>
          <a:xfrm>
            <a:off x="4767750" y="482250"/>
            <a:ext cx="4249500" cy="41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Educators can now take screen captures directly within the SpeedGrader as an additional form of student feedback, alongside DocViewer annotations and recorded media feedback.</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This change enhances the clarity of instructor feedback through visual demonstrations and clear, accessible audio captions.</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It’s live! No steps are needed to begin using this new feature. Please note, the screen capture recorder is only available in Chrome and Edge browsers.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SzPts val="1000"/>
              <a:buFont typeface="Proxima Nova"/>
              <a:buChar char="●"/>
            </a:pPr>
            <a:r>
              <a:rPr lang="en" sz="1000">
                <a:solidFill>
                  <a:schemeClr val="accent1"/>
                </a:solidFill>
                <a:uFill>
                  <a:noFill/>
                </a:uFill>
                <a:latin typeface="Proxima Nova"/>
                <a:ea typeface="Proxima Nova"/>
                <a:cs typeface="Proxima Nova"/>
                <a:sym typeface="Proxima Nova"/>
                <a:hlinkClick r:id="rId3">
                  <a:extLst>
                    <a:ext uri="{A12FA001-AC4F-418D-AE19-62706E023703}">
                      <ahyp:hlinkClr val="tx"/>
                    </a:ext>
                  </a:extLst>
                </a:hlinkClick>
              </a:rPr>
              <a:t>How do I record a webcam video, screen capture, or audio recording as a feedback comment in SpeedGrader?</a:t>
            </a:r>
            <a:endParaRPr sz="1000"/>
          </a:p>
          <a:p>
            <a:pPr indent="-292100" lvl="0" marL="457200" rtl="0" algn="l">
              <a:lnSpc>
                <a:spcPct val="115000"/>
              </a:lnSpc>
              <a:spcBef>
                <a:spcPts val="0"/>
              </a:spcBef>
              <a:spcAft>
                <a:spcPts val="0"/>
              </a:spcAft>
              <a:buSzPts val="1000"/>
              <a:buFont typeface="Proxima Nova"/>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Release Notes</a:t>
            </a:r>
            <a:endParaRPr sz="1000">
              <a:solidFill>
                <a:schemeClr val="dk2"/>
              </a:solidFill>
              <a:latin typeface="Proxima Nova"/>
              <a:ea typeface="Proxima Nova"/>
              <a:cs typeface="Proxima Nova"/>
              <a:sym typeface="Proxima Nova"/>
            </a:endParaRPr>
          </a:p>
        </p:txBody>
      </p:sp>
      <p:pic>
        <p:nvPicPr>
          <p:cNvPr id="82" name="Google Shape;82;p15"/>
          <p:cNvPicPr preferRelativeResize="0"/>
          <p:nvPr/>
        </p:nvPicPr>
        <p:blipFill rotWithShape="1">
          <a:blip r:embed="rId5">
            <a:alphaModFix/>
          </a:blip>
          <a:srcRect b="9231" l="6019" r="16014" t="0"/>
          <a:stretch/>
        </p:blipFill>
        <p:spPr>
          <a:xfrm>
            <a:off x="-75212" y="1569950"/>
            <a:ext cx="4775823" cy="2701950"/>
          </a:xfrm>
          <a:prstGeom prst="rect">
            <a:avLst/>
          </a:prstGeom>
          <a:noFill/>
          <a:ln>
            <a:noFill/>
          </a:ln>
        </p:spPr>
      </p:pic>
      <p:pic>
        <p:nvPicPr>
          <p:cNvPr id="83" name="Google Shape;83;p15"/>
          <p:cNvPicPr preferRelativeResize="0"/>
          <p:nvPr/>
        </p:nvPicPr>
        <p:blipFill>
          <a:blip r:embed="rId6">
            <a:alphaModFix/>
          </a:blip>
          <a:stretch>
            <a:fillRect/>
          </a:stretch>
        </p:blipFill>
        <p:spPr>
          <a:xfrm>
            <a:off x="407613" y="1879025"/>
            <a:ext cx="3698028" cy="2042199"/>
          </a:xfrm>
          <a:prstGeom prst="rect">
            <a:avLst/>
          </a:prstGeom>
          <a:noFill/>
          <a:ln>
            <a:noFill/>
          </a:ln>
        </p:spPr>
      </p:pic>
      <p:sp>
        <p:nvSpPr>
          <p:cNvPr id="84" name="Google Shape;84;p15"/>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7"/>
              </a:rPr>
              <a:t>Back to Table of Contents</a:t>
            </a:r>
            <a:endParaRPr i="1" sz="1000">
              <a:solidFill>
                <a:srgbClr val="287A9F"/>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b="0" l="6219" r="10077" t="0"/>
          <a:stretch/>
        </p:blipFill>
        <p:spPr>
          <a:xfrm>
            <a:off x="53500" y="1523150"/>
            <a:ext cx="4448126" cy="2874574"/>
          </a:xfrm>
          <a:prstGeom prst="rect">
            <a:avLst/>
          </a:prstGeom>
          <a:noFill/>
          <a:ln>
            <a:noFill/>
          </a:ln>
        </p:spPr>
      </p:pic>
      <p:sp>
        <p:nvSpPr>
          <p:cNvPr id="90" name="Google Shape;90;p16"/>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1" name="Google Shape;91;p16"/>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92" name="Google Shape;92;p16"/>
          <p:cNvSpPr txBox="1"/>
          <p:nvPr/>
        </p:nvSpPr>
        <p:spPr>
          <a:xfrm>
            <a:off x="170550" y="141175"/>
            <a:ext cx="42495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Message Students Who</a:t>
            </a:r>
            <a:endParaRPr b="1" sz="3000">
              <a:solidFill>
                <a:srgbClr val="E2252B"/>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Enhancements</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Enhancing Grading and Feedback</a:t>
            </a:r>
            <a:endParaRPr i="1" sz="1800">
              <a:solidFill>
                <a:srgbClr val="4F4F51"/>
              </a:solidFill>
              <a:latin typeface="Proxima Nova"/>
              <a:ea typeface="Proxima Nova"/>
              <a:cs typeface="Proxima Nova"/>
              <a:sym typeface="Proxima Nova"/>
            </a:endParaRPr>
          </a:p>
        </p:txBody>
      </p:sp>
      <p:sp>
        <p:nvSpPr>
          <p:cNvPr id="93" name="Google Shape;93;p16"/>
          <p:cNvSpPr txBox="1"/>
          <p:nvPr/>
        </p:nvSpPr>
        <p:spPr>
          <a:xfrm>
            <a:off x="4720975" y="291775"/>
            <a:ext cx="4249500" cy="41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The ‘Message Students Who” functionality has been updated:</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Using the Gradebook Total column, educators can now communicate with students based on Total Grade results.</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Instructors can target students who have, or have not submitted a particular assignment. </a:t>
            </a:r>
            <a:endParaRPr sz="1000">
              <a:solidFill>
                <a:srgbClr val="4F4F51"/>
              </a:solidFill>
              <a:latin typeface="Proxima Nova"/>
              <a:ea typeface="Proxima Nova"/>
              <a:cs typeface="Proxima Nova"/>
              <a:sym typeface="Proxima Nova"/>
            </a:endParaRPr>
          </a:p>
          <a:p>
            <a:pPr indent="-292100" lvl="1" marL="9144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Additional options are messaging students with graded submissions, students with ungraded submissions, and the ability to exclude students who have excused assignments.</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Clr>
                <a:srgbClr val="000000"/>
              </a:buClr>
              <a:buFont typeface="Arial"/>
              <a:buNone/>
            </a:pPr>
            <a:r>
              <a:rPr lang="en" sz="1000">
                <a:solidFill>
                  <a:srgbClr val="4F4F51"/>
                </a:solidFill>
                <a:latin typeface="Proxima Nova"/>
                <a:ea typeface="Proxima Nova"/>
                <a:cs typeface="Proxima Nova"/>
                <a:sym typeface="Proxima Nova"/>
              </a:rPr>
              <a:t>To provide educators with greater efficiency in communicating with their students, based on individual student behaviors and grades within the course.</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40000"/>
              </a:lnSpc>
              <a:spcBef>
                <a:spcPts val="0"/>
              </a:spcBef>
              <a:spcAft>
                <a:spcPts val="0"/>
              </a:spcAft>
              <a:buNone/>
            </a:pPr>
            <a:r>
              <a:rPr lang="en" sz="1000">
                <a:solidFill>
                  <a:srgbClr val="4F4F51"/>
                </a:solidFill>
                <a:latin typeface="Proxima Nova"/>
                <a:ea typeface="Proxima Nova"/>
                <a:cs typeface="Proxima Nova"/>
                <a:sym typeface="Proxima Nova"/>
              </a:rPr>
              <a:t>It’s live! No steps are needed to begin using this new feature.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SzPts val="1000"/>
              <a:buFont typeface="Proxima Nova"/>
              <a:buChar char="●"/>
            </a:pPr>
            <a:r>
              <a:rPr lang="en" sz="1000">
                <a:solidFill>
                  <a:srgbClr val="E2252B"/>
                </a:solidFill>
                <a:uFill>
                  <a:noFill/>
                </a:uFill>
                <a:latin typeface="Proxima Nova"/>
                <a:ea typeface="Proxima Nova"/>
                <a:cs typeface="Proxima Nova"/>
                <a:sym typeface="Proxima Nova"/>
                <a:hlinkClick r:id="rId4">
                  <a:extLst>
                    <a:ext uri="{A12FA001-AC4F-418D-AE19-62706E023703}">
                      <ahyp:hlinkClr val="tx"/>
                    </a:ext>
                  </a:extLst>
                </a:hlinkClick>
              </a:rPr>
              <a:t>How do I send a message to students from the Gradebook?</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chemeClr val="dk2"/>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5">
                  <a:extLst>
                    <a:ext uri="{A12FA001-AC4F-418D-AE19-62706E023703}">
                      <ahyp:hlinkClr val="tx"/>
                    </a:ext>
                  </a:extLst>
                </a:hlinkClick>
              </a:rPr>
              <a:t>New Features, Big Impact: Enhancing Common Workflows in Canvas LMS Product Blog</a:t>
            </a:r>
            <a:endParaRPr sz="1000">
              <a:solidFill>
                <a:schemeClr val="dk2"/>
              </a:solidFill>
              <a:latin typeface="Proxima Nova"/>
              <a:ea typeface="Proxima Nova"/>
              <a:cs typeface="Proxima Nova"/>
              <a:sym typeface="Proxima Nova"/>
            </a:endParaRPr>
          </a:p>
        </p:txBody>
      </p:sp>
      <p:sp>
        <p:nvSpPr>
          <p:cNvPr id="94" name="Google Shape;94;p16"/>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6"/>
              </a:rPr>
              <a:t>Back to Table of Contents</a:t>
            </a:r>
            <a:endParaRPr i="1" sz="1000">
              <a:solidFill>
                <a:srgbClr val="287A9F"/>
              </a:solidFill>
              <a:latin typeface="Proxima Nova"/>
              <a:ea typeface="Proxima Nova"/>
              <a:cs typeface="Proxima Nova"/>
              <a:sym typeface="Proxima Nova"/>
            </a:endParaRPr>
          </a:p>
        </p:txBody>
      </p:sp>
      <p:pic>
        <p:nvPicPr>
          <p:cNvPr id="95" name="Google Shape;95;p16"/>
          <p:cNvPicPr preferRelativeResize="0"/>
          <p:nvPr/>
        </p:nvPicPr>
        <p:blipFill rotWithShape="1">
          <a:blip r:embed="rId7">
            <a:alphaModFix/>
          </a:blip>
          <a:srcRect b="4942" l="0" r="0" t="0"/>
          <a:stretch/>
        </p:blipFill>
        <p:spPr>
          <a:xfrm>
            <a:off x="633285" y="1912163"/>
            <a:ext cx="3290281" cy="19866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01" name="Google Shape;101;p17"/>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02" name="Google Shape;102;p17"/>
          <p:cNvSpPr txBox="1"/>
          <p:nvPr/>
        </p:nvSpPr>
        <p:spPr>
          <a:xfrm>
            <a:off x="170550" y="141175"/>
            <a:ext cx="4249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Inbox Improvements</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Simplifying Educator Workflows</a:t>
            </a:r>
            <a:endParaRPr i="1" sz="1800">
              <a:solidFill>
                <a:srgbClr val="4F4F51"/>
              </a:solidFill>
              <a:latin typeface="Proxima Nova"/>
              <a:ea typeface="Proxima Nova"/>
              <a:cs typeface="Proxima Nova"/>
              <a:sym typeface="Proxima Nova"/>
            </a:endParaRPr>
          </a:p>
        </p:txBody>
      </p:sp>
      <p:sp>
        <p:nvSpPr>
          <p:cNvPr id="103" name="Google Shape;103;p17"/>
          <p:cNvSpPr txBox="1"/>
          <p:nvPr/>
        </p:nvSpPr>
        <p:spPr>
          <a:xfrm>
            <a:off x="4771650" y="482250"/>
            <a:ext cx="4249500" cy="41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From the new Inbox Settings menu, instructors can:</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Set up out of office messages.</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Add message signatures.</a:t>
            </a:r>
            <a:endParaRPr sz="1000">
              <a:solidFill>
                <a:srgbClr val="4F4F51"/>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F4F51"/>
              </a:buClr>
              <a:buSzPts val="1000"/>
              <a:buFont typeface="Proxima Nova"/>
              <a:buChar char="●"/>
            </a:pPr>
            <a:r>
              <a:rPr lang="en" sz="1000">
                <a:solidFill>
                  <a:srgbClr val="4F4F51"/>
                </a:solidFill>
                <a:latin typeface="Proxima Nova"/>
                <a:ea typeface="Proxima Nova"/>
                <a:cs typeface="Proxima Nova"/>
                <a:sym typeface="Proxima Nova"/>
              </a:rPr>
              <a:t>Have access to Inbox settings via a new gear icon on their Inbox page.</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We implemented these changes to improve the Inbox experience by adding features that feel more familiar, like those in traditional email systems.</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If enabled by your institution, no steps are needed to begin using this new feature.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3"/>
              </a:rPr>
              <a:t>How do I manage my Inbox settings as an instructor?</a:t>
            </a:r>
            <a:endParaRPr sz="10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Release Notes</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5">
                  <a:extLst>
                    <a:ext uri="{A12FA001-AC4F-418D-AE19-62706E023703}">
                      <ahyp:hlinkClr val="tx"/>
                    </a:ext>
                  </a:extLst>
                </a:hlinkClick>
              </a:rPr>
              <a:t>Feature Screencast</a:t>
            </a:r>
            <a:endParaRPr sz="1000">
              <a:solidFill>
                <a:srgbClr val="E2252B"/>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6">
                  <a:extLst>
                    <a:ext uri="{A12FA001-AC4F-418D-AE19-62706E023703}">
                      <ahyp:hlinkClr val="tx"/>
                    </a:ext>
                  </a:extLst>
                </a:hlinkClick>
              </a:rPr>
              <a:t>New Features, Big Impact: Enhancing Common Workflows in Canvas LMS Product Blog</a:t>
            </a:r>
            <a:endParaRPr sz="1000">
              <a:solidFill>
                <a:schemeClr val="dk2"/>
              </a:solidFill>
              <a:latin typeface="Proxima Nova"/>
              <a:ea typeface="Proxima Nova"/>
              <a:cs typeface="Proxima Nova"/>
              <a:sym typeface="Proxima Nova"/>
            </a:endParaRPr>
          </a:p>
        </p:txBody>
      </p:sp>
      <p:sp>
        <p:nvSpPr>
          <p:cNvPr id="104" name="Google Shape;104;p17"/>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7"/>
              </a:rPr>
              <a:t>Back to Table of Contents</a:t>
            </a:r>
            <a:endParaRPr i="1" sz="1000">
              <a:solidFill>
                <a:srgbClr val="287A9F"/>
              </a:solidFill>
              <a:latin typeface="Proxima Nova"/>
              <a:ea typeface="Proxima Nova"/>
              <a:cs typeface="Proxima Nova"/>
              <a:sym typeface="Proxima Nova"/>
            </a:endParaRPr>
          </a:p>
        </p:txBody>
      </p:sp>
      <p:grpSp>
        <p:nvGrpSpPr>
          <p:cNvPr id="105" name="Google Shape;105;p17"/>
          <p:cNvGrpSpPr/>
          <p:nvPr/>
        </p:nvGrpSpPr>
        <p:grpSpPr>
          <a:xfrm>
            <a:off x="53504" y="1391316"/>
            <a:ext cx="4347160" cy="2360881"/>
            <a:chOff x="154475" y="1444925"/>
            <a:chExt cx="4255247" cy="2410784"/>
          </a:xfrm>
        </p:grpSpPr>
        <p:sp>
          <p:nvSpPr>
            <p:cNvPr id="106" name="Google Shape;106;p17"/>
            <p:cNvSpPr/>
            <p:nvPr/>
          </p:nvSpPr>
          <p:spPr>
            <a:xfrm>
              <a:off x="154475" y="1444925"/>
              <a:ext cx="4255247" cy="2410784"/>
            </a:xfrm>
            <a:custGeom>
              <a:rect b="b" l="l" r="r" t="t"/>
              <a:pathLst>
                <a:path extrusionOk="0" h="7904210" w="13838201">
                  <a:moveTo>
                    <a:pt x="0" y="0"/>
                  </a:moveTo>
                  <a:lnTo>
                    <a:pt x="13838201" y="0"/>
                  </a:lnTo>
                  <a:lnTo>
                    <a:pt x="13838201" y="7904210"/>
                  </a:lnTo>
                  <a:lnTo>
                    <a:pt x="0" y="7904210"/>
                  </a:lnTo>
                  <a:lnTo>
                    <a:pt x="0" y="0"/>
                  </a:lnTo>
                  <a:close/>
                </a:path>
              </a:pathLst>
            </a:custGeom>
            <a:blipFill rotWithShape="1">
              <a:blip r:embed="rId8">
                <a:alphaModFix/>
              </a:blip>
              <a:stretch>
                <a:fillRect b="-229" l="0" r="0" t="-219"/>
              </a:stretch>
            </a:blipFill>
            <a:ln>
              <a:noFill/>
            </a:ln>
          </p:spPr>
        </p:sp>
        <p:pic>
          <p:nvPicPr>
            <p:cNvPr id="107" name="Google Shape;107;p17"/>
            <p:cNvPicPr preferRelativeResize="0"/>
            <p:nvPr/>
          </p:nvPicPr>
          <p:blipFill rotWithShape="1">
            <a:blip r:embed="rId9">
              <a:alphaModFix/>
            </a:blip>
            <a:srcRect b="0" l="0" r="17857" t="1234"/>
            <a:stretch/>
          </p:blipFill>
          <p:spPr>
            <a:xfrm>
              <a:off x="672875" y="1562750"/>
              <a:ext cx="3218448" cy="2097125"/>
            </a:xfrm>
            <a:prstGeom prst="rect">
              <a:avLst/>
            </a:prstGeom>
            <a:noFill/>
            <a:ln>
              <a:noFill/>
            </a:ln>
          </p:spPr>
        </p:pic>
        <p:sp>
          <p:nvSpPr>
            <p:cNvPr id="108" name="Google Shape;108;p17"/>
            <p:cNvSpPr/>
            <p:nvPr/>
          </p:nvSpPr>
          <p:spPr>
            <a:xfrm>
              <a:off x="2155425" y="2374550"/>
              <a:ext cx="129600" cy="4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14" name="Google Shape;114;p18"/>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15" name="Google Shape;115;p18"/>
          <p:cNvSpPr txBox="1"/>
          <p:nvPr/>
        </p:nvSpPr>
        <p:spPr>
          <a:xfrm>
            <a:off x="170550" y="141175"/>
            <a:ext cx="42495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Smart Search &amp; Discussion Summaries</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Driving Efficiencies through AI</a:t>
            </a:r>
            <a:r>
              <a:rPr lang="en" sz="1800">
                <a:solidFill>
                  <a:srgbClr val="4F4F51"/>
                </a:solidFill>
                <a:latin typeface="Proxima Nova"/>
                <a:ea typeface="Proxima Nova"/>
                <a:cs typeface="Proxima Nova"/>
                <a:sym typeface="Proxima Nova"/>
              </a:rPr>
              <a:t> </a:t>
            </a:r>
            <a:endParaRPr i="1" sz="1800">
              <a:solidFill>
                <a:srgbClr val="4F4F51"/>
              </a:solidFill>
              <a:latin typeface="Proxima Nova"/>
              <a:ea typeface="Proxima Nova"/>
              <a:cs typeface="Proxima Nova"/>
              <a:sym typeface="Proxima Nova"/>
            </a:endParaRPr>
          </a:p>
        </p:txBody>
      </p:sp>
      <p:sp>
        <p:nvSpPr>
          <p:cNvPr id="116" name="Google Shape;116;p18"/>
          <p:cNvSpPr txBox="1"/>
          <p:nvPr/>
        </p:nvSpPr>
        <p:spPr>
          <a:xfrm>
            <a:off x="4771650" y="103675"/>
            <a:ext cx="42495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sz="900">
              <a:solidFill>
                <a:srgbClr val="4F4F51"/>
              </a:solidFill>
              <a:latin typeface="Proxima Nova"/>
              <a:ea typeface="Proxima Nova"/>
              <a:cs typeface="Proxima Nova"/>
              <a:sym typeface="Proxima Nova"/>
            </a:endParaRPr>
          </a:p>
          <a:p>
            <a:pPr indent="-285750" lvl="0" marL="457200" rtl="0" algn="l">
              <a:spcBef>
                <a:spcPts val="0"/>
              </a:spcBef>
              <a:spcAft>
                <a:spcPts val="0"/>
              </a:spcAft>
              <a:buSzPts val="900"/>
              <a:buChar char="●"/>
            </a:pPr>
            <a:r>
              <a:rPr b="1" lang="en" sz="900">
                <a:solidFill>
                  <a:srgbClr val="4F4F51"/>
                </a:solidFill>
                <a:latin typeface="Proxima Nova"/>
                <a:ea typeface="Proxima Nova"/>
                <a:cs typeface="Proxima Nova"/>
                <a:sym typeface="Proxima Nova"/>
              </a:rPr>
              <a:t>Smart Search</a:t>
            </a:r>
            <a:r>
              <a:rPr lang="en" sz="900">
                <a:solidFill>
                  <a:srgbClr val="4F4F51"/>
                </a:solidFill>
                <a:latin typeface="Proxima Nova"/>
                <a:ea typeface="Proxima Nova"/>
                <a:cs typeface="Proxima Nova"/>
                <a:sym typeface="Proxima Nova"/>
              </a:rPr>
              <a:t> allows users to search Canvas course content, using semantic algorithms and AI embeddings.  Smart Search understands the context of queries and provides relevant results.</a:t>
            </a:r>
            <a:endParaRPr sz="900">
              <a:solidFill>
                <a:srgbClr val="4F4F51"/>
              </a:solidFill>
              <a:latin typeface="Proxima Nova"/>
              <a:ea typeface="Proxima Nova"/>
              <a:cs typeface="Proxima Nova"/>
              <a:sym typeface="Proxima Nova"/>
            </a:endParaRPr>
          </a:p>
          <a:p>
            <a:pPr indent="-285750" lvl="0" marL="457200" rtl="0" algn="l">
              <a:spcBef>
                <a:spcPts val="0"/>
              </a:spcBef>
              <a:spcAft>
                <a:spcPts val="0"/>
              </a:spcAft>
              <a:buClr>
                <a:srgbClr val="4F4F51"/>
              </a:buClr>
              <a:buSzPts val="900"/>
              <a:buFont typeface="Proxima Nova"/>
              <a:buChar char="●"/>
            </a:pPr>
            <a:r>
              <a:rPr b="1" lang="en" sz="900">
                <a:solidFill>
                  <a:srgbClr val="4F4F51"/>
                </a:solidFill>
                <a:latin typeface="Proxima Nova"/>
                <a:ea typeface="Proxima Nova"/>
                <a:cs typeface="Proxima Nova"/>
                <a:sym typeface="Proxima Nova"/>
              </a:rPr>
              <a:t>Discussion Summaries</a:t>
            </a:r>
            <a:r>
              <a:rPr lang="en" sz="900">
                <a:solidFill>
                  <a:srgbClr val="4F4F51"/>
                </a:solidFill>
                <a:latin typeface="Proxima Nova"/>
                <a:ea typeface="Proxima Nova"/>
                <a:cs typeface="Proxima Nova"/>
                <a:sym typeface="Proxima Nova"/>
              </a:rPr>
              <a:t> provide educator-facing summaries of key points and questions in their discussions. </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285750" lvl="0" marL="457200" rtl="0" algn="l">
              <a:lnSpc>
                <a:spcPct val="115000"/>
              </a:lnSpc>
              <a:spcBef>
                <a:spcPts val="0"/>
              </a:spcBef>
              <a:spcAft>
                <a:spcPts val="0"/>
              </a:spcAft>
              <a:buClr>
                <a:srgbClr val="4F4F51"/>
              </a:buClr>
              <a:buSzPts val="900"/>
              <a:buFont typeface="Proxima Nova"/>
              <a:buChar char="●"/>
            </a:pPr>
            <a:r>
              <a:rPr b="1" lang="en" sz="900">
                <a:solidFill>
                  <a:srgbClr val="4F4F51"/>
                </a:solidFill>
                <a:latin typeface="Proxima Nova"/>
                <a:ea typeface="Proxima Nova"/>
                <a:cs typeface="Proxima Nova"/>
                <a:sym typeface="Proxima Nova"/>
              </a:rPr>
              <a:t>Smart Search</a:t>
            </a:r>
            <a:r>
              <a:rPr lang="en" sz="900">
                <a:solidFill>
                  <a:srgbClr val="4F4F51"/>
                </a:solidFill>
                <a:latin typeface="Proxima Nova"/>
                <a:ea typeface="Proxima Nova"/>
                <a:cs typeface="Proxima Nova"/>
                <a:sym typeface="Proxima Nova"/>
              </a:rPr>
              <a:t> makes searching Canvas course content more efficient for students and teachers.</a:t>
            </a:r>
            <a:endParaRPr sz="900">
              <a:solidFill>
                <a:srgbClr val="4F4F51"/>
              </a:solidFill>
              <a:latin typeface="Proxima Nova"/>
              <a:ea typeface="Proxima Nova"/>
              <a:cs typeface="Proxima Nova"/>
              <a:sym typeface="Proxima Nova"/>
            </a:endParaRPr>
          </a:p>
          <a:p>
            <a:pPr indent="-285750" lvl="0" marL="457200" rtl="0" algn="l">
              <a:lnSpc>
                <a:spcPct val="115000"/>
              </a:lnSpc>
              <a:spcBef>
                <a:spcPts val="0"/>
              </a:spcBef>
              <a:spcAft>
                <a:spcPts val="0"/>
              </a:spcAft>
              <a:buClr>
                <a:srgbClr val="4F4F51"/>
              </a:buClr>
              <a:buSzPts val="900"/>
              <a:buFont typeface="Proxima Nova"/>
              <a:buChar char="●"/>
            </a:pPr>
            <a:r>
              <a:rPr b="1" lang="en" sz="900">
                <a:solidFill>
                  <a:srgbClr val="4F4F51"/>
                </a:solidFill>
                <a:latin typeface="Proxima Nova"/>
                <a:ea typeface="Proxima Nova"/>
                <a:cs typeface="Proxima Nova"/>
                <a:sym typeface="Proxima Nova"/>
              </a:rPr>
              <a:t>Discussion Summaries</a:t>
            </a:r>
            <a:r>
              <a:rPr lang="en" sz="900">
                <a:solidFill>
                  <a:srgbClr val="4F4F51"/>
                </a:solidFill>
                <a:latin typeface="Proxima Nova"/>
                <a:ea typeface="Proxima Nova"/>
                <a:cs typeface="Proxima Nova"/>
                <a:sym typeface="Proxima Nova"/>
              </a:rPr>
              <a:t> accelerate educators' ability to grasp central themes and questions emerging from discussion threads.</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9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285750" lvl="0" marL="457200" rtl="0" algn="l">
              <a:lnSpc>
                <a:spcPct val="115000"/>
              </a:lnSpc>
              <a:spcBef>
                <a:spcPts val="0"/>
              </a:spcBef>
              <a:spcAft>
                <a:spcPts val="0"/>
              </a:spcAft>
              <a:buClr>
                <a:srgbClr val="4F4F51"/>
              </a:buClr>
              <a:buSzPts val="900"/>
              <a:buFont typeface="Proxima Nova"/>
              <a:buChar char="●"/>
            </a:pPr>
            <a:r>
              <a:rPr lang="en" sz="900">
                <a:solidFill>
                  <a:srgbClr val="4F4F51"/>
                </a:solidFill>
                <a:latin typeface="Proxima Nova"/>
                <a:ea typeface="Proxima Nova"/>
                <a:cs typeface="Proxima Nova"/>
                <a:sym typeface="Proxima Nova"/>
              </a:rPr>
              <a:t>Via Feature Options, “Smart Search” and “Discussion Summary”. </a:t>
            </a:r>
            <a:endParaRPr sz="900">
              <a:solidFill>
                <a:srgbClr val="4F4F51"/>
              </a:solidFill>
              <a:latin typeface="Proxima Nova"/>
              <a:ea typeface="Proxima Nova"/>
              <a:cs typeface="Proxima Nova"/>
              <a:sym typeface="Proxima Nova"/>
            </a:endParaRPr>
          </a:p>
          <a:p>
            <a:pPr indent="-285750" lvl="0" marL="457200" rtl="0" algn="l">
              <a:lnSpc>
                <a:spcPct val="115000"/>
              </a:lnSpc>
              <a:spcBef>
                <a:spcPts val="0"/>
              </a:spcBef>
              <a:spcAft>
                <a:spcPts val="0"/>
              </a:spcAft>
              <a:buClr>
                <a:srgbClr val="4F4F51"/>
              </a:buClr>
              <a:buSzPts val="900"/>
              <a:buFont typeface="Proxima Nova"/>
              <a:buChar char="●"/>
            </a:pPr>
            <a:r>
              <a:rPr lang="en" sz="900">
                <a:solidFill>
                  <a:srgbClr val="4F4F51"/>
                </a:solidFill>
                <a:latin typeface="Proxima Nova"/>
                <a:ea typeface="Proxima Nova"/>
                <a:cs typeface="Proxima Nova"/>
                <a:sym typeface="Proxima Nova"/>
              </a:rPr>
              <a:t>If you do not see the functionality,</a:t>
            </a:r>
            <a:r>
              <a:rPr lang="en" sz="900">
                <a:solidFill>
                  <a:srgbClr val="4F4F51"/>
                </a:solidFill>
                <a:latin typeface="Proxima Nova"/>
                <a:ea typeface="Proxima Nova"/>
                <a:cs typeface="Proxima Nova"/>
                <a:sym typeface="Proxima Nova"/>
              </a:rPr>
              <a:t> these features may not have been enabled by your institution.</a:t>
            </a:r>
            <a:endParaRPr sz="11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85750" lvl="0" marL="457200" rtl="0" algn="l">
              <a:lnSpc>
                <a:spcPct val="115000"/>
              </a:lnSpc>
              <a:spcBef>
                <a:spcPts val="0"/>
              </a:spcBef>
              <a:spcAft>
                <a:spcPts val="0"/>
              </a:spcAft>
              <a:buClr>
                <a:schemeClr val="dk2"/>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3">
                  <a:extLst>
                    <a:ext uri="{A12FA001-AC4F-418D-AE19-62706E023703}">
                      <ahyp:hlinkClr val="tx"/>
                    </a:ext>
                  </a:extLst>
                </a:hlinkClick>
              </a:rPr>
              <a:t>Deploy Notes</a:t>
            </a:r>
            <a:endParaRPr sz="900">
              <a:solidFill>
                <a:srgbClr val="E2252B"/>
              </a:solidFill>
              <a:latin typeface="Proxima Nova"/>
              <a:ea typeface="Proxima Nova"/>
              <a:cs typeface="Proxima Nova"/>
              <a:sym typeface="Proxima Nova"/>
            </a:endParaRPr>
          </a:p>
          <a:p>
            <a:pPr indent="-285750" lvl="0" marL="457200" rtl="0" algn="l">
              <a:lnSpc>
                <a:spcPct val="115000"/>
              </a:lnSpc>
              <a:spcBef>
                <a:spcPts val="0"/>
              </a:spcBef>
              <a:spcAft>
                <a:spcPts val="0"/>
              </a:spcAft>
              <a:buClr>
                <a:schemeClr val="dk2"/>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AI Nutrition Facts: Making Informed Decisions About Your AI Tools</a:t>
            </a:r>
            <a:endParaRPr sz="900">
              <a:solidFill>
                <a:srgbClr val="E2252B"/>
              </a:solidFill>
              <a:latin typeface="Proxima Nova"/>
              <a:ea typeface="Proxima Nova"/>
              <a:cs typeface="Proxima Nova"/>
              <a:sym typeface="Proxima Nova"/>
            </a:endParaRPr>
          </a:p>
          <a:p>
            <a:pPr indent="-285750" lvl="1" marL="914400" rtl="0" algn="l">
              <a:lnSpc>
                <a:spcPct val="115000"/>
              </a:lnSpc>
              <a:spcBef>
                <a:spcPts val="0"/>
              </a:spcBef>
              <a:spcAft>
                <a:spcPts val="0"/>
              </a:spcAft>
              <a:buClr>
                <a:srgbClr val="4F4F51"/>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5">
                  <a:extLst>
                    <a:ext uri="{A12FA001-AC4F-418D-AE19-62706E023703}">
                      <ahyp:hlinkClr val="tx"/>
                    </a:ext>
                  </a:extLst>
                </a:hlinkClick>
              </a:rPr>
              <a:t>Smart Search</a:t>
            </a:r>
            <a:endParaRPr sz="900">
              <a:solidFill>
                <a:srgbClr val="E2252B"/>
              </a:solidFill>
              <a:latin typeface="Proxima Nova"/>
              <a:ea typeface="Proxima Nova"/>
              <a:cs typeface="Proxima Nova"/>
              <a:sym typeface="Proxima Nova"/>
            </a:endParaRPr>
          </a:p>
          <a:p>
            <a:pPr indent="-285750" lvl="1" marL="914400" rtl="0" algn="l">
              <a:lnSpc>
                <a:spcPct val="115000"/>
              </a:lnSpc>
              <a:spcBef>
                <a:spcPts val="0"/>
              </a:spcBef>
              <a:spcAft>
                <a:spcPts val="0"/>
              </a:spcAft>
              <a:buClr>
                <a:srgbClr val="4F4F51"/>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6">
                  <a:extLst>
                    <a:ext uri="{A12FA001-AC4F-418D-AE19-62706E023703}">
                      <ahyp:hlinkClr val="tx"/>
                    </a:ext>
                  </a:extLst>
                </a:hlinkClick>
              </a:rPr>
              <a:t>Discussion Summaries</a:t>
            </a:r>
            <a:endParaRPr sz="900">
              <a:solidFill>
                <a:srgbClr val="E2252B"/>
              </a:solidFill>
              <a:latin typeface="Proxima Nova"/>
              <a:ea typeface="Proxima Nova"/>
              <a:cs typeface="Proxima Nova"/>
              <a:sym typeface="Proxima Nova"/>
            </a:endParaRPr>
          </a:p>
          <a:p>
            <a:pPr indent="-285750" lvl="0" marL="457200" rtl="0" algn="l">
              <a:lnSpc>
                <a:spcPct val="115000"/>
              </a:lnSpc>
              <a:spcBef>
                <a:spcPts val="0"/>
              </a:spcBef>
              <a:spcAft>
                <a:spcPts val="0"/>
              </a:spcAft>
              <a:buClr>
                <a:srgbClr val="4F4F51"/>
              </a:buClr>
              <a:buSzPts val="900"/>
              <a:buFont typeface="Proxima Nova"/>
              <a:buChar char="●"/>
            </a:pPr>
            <a:r>
              <a:rPr lang="en" sz="900">
                <a:solidFill>
                  <a:srgbClr val="4F4F51"/>
                </a:solidFill>
                <a:latin typeface="Proxima Nova"/>
                <a:ea typeface="Proxima Nova"/>
                <a:cs typeface="Proxima Nova"/>
                <a:sym typeface="Proxima Nova"/>
              </a:rPr>
              <a:t>User Groups:</a:t>
            </a:r>
            <a:endParaRPr sz="900">
              <a:solidFill>
                <a:srgbClr val="4F4F51"/>
              </a:solidFill>
              <a:latin typeface="Proxima Nova"/>
              <a:ea typeface="Proxima Nova"/>
              <a:cs typeface="Proxima Nova"/>
              <a:sym typeface="Proxima Nova"/>
            </a:endParaRPr>
          </a:p>
          <a:p>
            <a:pPr indent="-285750" lvl="1" marL="914400" rtl="0" algn="l">
              <a:lnSpc>
                <a:spcPct val="115000"/>
              </a:lnSpc>
              <a:spcBef>
                <a:spcPts val="0"/>
              </a:spcBef>
              <a:spcAft>
                <a:spcPts val="0"/>
              </a:spcAft>
              <a:buClr>
                <a:srgbClr val="4F4F51"/>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7">
                  <a:extLst>
                    <a:ext uri="{A12FA001-AC4F-418D-AE19-62706E023703}">
                      <ahyp:hlinkClr val="tx"/>
                    </a:ext>
                  </a:extLst>
                </a:hlinkClick>
              </a:rPr>
              <a:t>Smart Search</a:t>
            </a:r>
            <a:endParaRPr sz="900">
              <a:solidFill>
                <a:srgbClr val="4F4F51"/>
              </a:solidFill>
              <a:latin typeface="Proxima Nova"/>
              <a:ea typeface="Proxima Nova"/>
              <a:cs typeface="Proxima Nova"/>
              <a:sym typeface="Proxima Nova"/>
            </a:endParaRPr>
          </a:p>
          <a:p>
            <a:pPr indent="-285750" lvl="1" marL="914400" rtl="0" algn="l">
              <a:lnSpc>
                <a:spcPct val="115000"/>
              </a:lnSpc>
              <a:spcBef>
                <a:spcPts val="0"/>
              </a:spcBef>
              <a:spcAft>
                <a:spcPts val="0"/>
              </a:spcAft>
              <a:buClr>
                <a:srgbClr val="4F4F51"/>
              </a:buClr>
              <a:buSzPts val="900"/>
              <a:buFont typeface="Proxima Nova"/>
              <a:buChar char="○"/>
            </a:pPr>
            <a:r>
              <a:rPr lang="en" sz="900">
                <a:solidFill>
                  <a:schemeClr val="accent1"/>
                </a:solidFill>
                <a:uFill>
                  <a:noFill/>
                </a:uFill>
                <a:latin typeface="Proxima Nova"/>
                <a:ea typeface="Proxima Nova"/>
                <a:cs typeface="Proxima Nova"/>
                <a:sym typeface="Proxima Nova"/>
                <a:hlinkClick r:id="rId8">
                  <a:extLst>
                    <a:ext uri="{A12FA001-AC4F-418D-AE19-62706E023703}">
                      <ahyp:hlinkClr val="tx"/>
                    </a:ext>
                  </a:extLst>
                </a:hlinkClick>
              </a:rPr>
              <a:t>Discussion Summaries</a:t>
            </a:r>
            <a:endParaRPr sz="1100">
              <a:solidFill>
                <a:schemeClr val="dk2"/>
              </a:solidFill>
              <a:latin typeface="Proxima Nova"/>
              <a:ea typeface="Proxima Nova"/>
              <a:cs typeface="Proxima Nova"/>
              <a:sym typeface="Proxima Nova"/>
            </a:endParaRPr>
          </a:p>
        </p:txBody>
      </p:sp>
      <p:sp>
        <p:nvSpPr>
          <p:cNvPr id="117" name="Google Shape;117;p18"/>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9"/>
              </a:rPr>
              <a:t>Back to Table of Contents</a:t>
            </a:r>
            <a:endParaRPr i="1" sz="1000">
              <a:solidFill>
                <a:srgbClr val="287A9F"/>
              </a:solidFill>
              <a:latin typeface="Proxima Nova"/>
              <a:ea typeface="Proxima Nova"/>
              <a:cs typeface="Proxima Nova"/>
              <a:sym typeface="Proxima Nova"/>
            </a:endParaRPr>
          </a:p>
        </p:txBody>
      </p:sp>
      <p:grpSp>
        <p:nvGrpSpPr>
          <p:cNvPr id="118" name="Google Shape;118;p18"/>
          <p:cNvGrpSpPr/>
          <p:nvPr/>
        </p:nvGrpSpPr>
        <p:grpSpPr>
          <a:xfrm>
            <a:off x="5050" y="1525036"/>
            <a:ext cx="4572171" cy="2754637"/>
            <a:chOff x="65663" y="1389088"/>
            <a:chExt cx="4493976" cy="2925175"/>
          </a:xfrm>
        </p:grpSpPr>
        <p:pic>
          <p:nvPicPr>
            <p:cNvPr id="119" name="Google Shape;119;p18"/>
            <p:cNvPicPr preferRelativeResize="0"/>
            <p:nvPr/>
          </p:nvPicPr>
          <p:blipFill rotWithShape="1">
            <a:blip r:embed="rId10">
              <a:alphaModFix/>
            </a:blip>
            <a:srcRect b="0" l="6037" r="9638" t="0"/>
            <a:stretch/>
          </p:blipFill>
          <p:spPr>
            <a:xfrm>
              <a:off x="65663" y="1389088"/>
              <a:ext cx="4493976" cy="2925175"/>
            </a:xfrm>
            <a:prstGeom prst="rect">
              <a:avLst/>
            </a:prstGeom>
            <a:noFill/>
            <a:ln>
              <a:noFill/>
            </a:ln>
          </p:spPr>
        </p:pic>
        <p:pic>
          <p:nvPicPr>
            <p:cNvPr id="120" name="Google Shape;120;p18"/>
            <p:cNvPicPr preferRelativeResize="0"/>
            <p:nvPr/>
          </p:nvPicPr>
          <p:blipFill>
            <a:blip r:embed="rId11">
              <a:alphaModFix/>
            </a:blip>
            <a:stretch>
              <a:fillRect/>
            </a:stretch>
          </p:blipFill>
          <p:spPr>
            <a:xfrm>
              <a:off x="656448" y="1756847"/>
              <a:ext cx="3312417" cy="205800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26" name="Google Shape;126;p19"/>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9"/>
          <p:cNvSpPr txBox="1"/>
          <p:nvPr/>
        </p:nvSpPr>
        <p:spPr>
          <a:xfrm>
            <a:off x="170550" y="141175"/>
            <a:ext cx="4249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Mobile</a:t>
            </a:r>
            <a:r>
              <a:rPr b="1" lang="en" sz="3000">
                <a:solidFill>
                  <a:srgbClr val="E2252B"/>
                </a:solidFill>
                <a:latin typeface="Proxima Nova"/>
                <a:ea typeface="Proxima Nova"/>
                <a:cs typeface="Proxima Nova"/>
                <a:sym typeface="Proxima Nova"/>
              </a:rPr>
              <a:t> Offline Support</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F4F51"/>
                </a:solidFill>
                <a:latin typeface="Proxima Nova"/>
                <a:ea typeface="Proxima Nova"/>
                <a:cs typeface="Proxima Nova"/>
                <a:sym typeface="Proxima Nova"/>
              </a:rPr>
              <a:t>Differentiating Student Learning</a:t>
            </a:r>
            <a:endParaRPr i="1" sz="1800">
              <a:solidFill>
                <a:srgbClr val="4F4F51"/>
              </a:solidFill>
              <a:latin typeface="Proxima Nova"/>
              <a:ea typeface="Proxima Nova"/>
              <a:cs typeface="Proxima Nova"/>
              <a:sym typeface="Proxima Nova"/>
            </a:endParaRPr>
          </a:p>
        </p:txBody>
      </p:sp>
      <p:sp>
        <p:nvSpPr>
          <p:cNvPr id="128" name="Google Shape;128;p19"/>
          <p:cNvSpPr txBox="1"/>
          <p:nvPr/>
        </p:nvSpPr>
        <p:spPr>
          <a:xfrm>
            <a:off x="4771650" y="103675"/>
            <a:ext cx="42495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If enabled by administrators, students can download course content to the Canvas Student app for offline consumption. This excludes the ability to take action in course items such as quizzes, assignments, or discussions. </a:t>
            </a:r>
            <a:endParaRPr sz="1000"/>
          </a:p>
          <a:p>
            <a:pPr indent="0" lvl="0" marL="0" rtl="0" algn="l">
              <a:spcBef>
                <a:spcPts val="0"/>
              </a:spcBef>
              <a:spcAft>
                <a:spcPts val="0"/>
              </a:spcAft>
              <a:buNone/>
            </a:pPr>
            <a:r>
              <a:rPr lang="en" sz="900">
                <a:solidFill>
                  <a:srgbClr val="4F4F51"/>
                </a:solidFill>
                <a:latin typeface="Proxima Nova"/>
                <a:ea typeface="Proxima Nova"/>
                <a:cs typeface="Proxima Nova"/>
                <a:sym typeface="Proxima Nova"/>
              </a:rPr>
              <a:t>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We recognize that not all users have consistent or reliable internet access. By downloading course materials for offline use, students can access their course content even without a reliable connection. Furthering our commitment to providing equitable Teaching and Learning solutions.</a:t>
            </a:r>
            <a:endParaRPr b="1"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9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If enabled by your institution, students can select and download specific courses and/or course elements via their Canvas Student Mobile App. </a:t>
            </a:r>
            <a:endParaRPr sz="11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rgbClr val="4F4F51"/>
                </a:solidFill>
                <a:latin typeface="Proxima Nova"/>
                <a:ea typeface="Proxima Nova"/>
                <a:cs typeface="Proxima Nova"/>
                <a:sym typeface="Proxima Nova"/>
              </a:rPr>
              <a:t>User Guides:</a:t>
            </a:r>
            <a:endParaRPr b="1" sz="1000">
              <a:solidFill>
                <a:srgbClr val="E2252B"/>
              </a:solidFill>
              <a:latin typeface="Proxima Nova"/>
              <a:ea typeface="Proxima Nova"/>
              <a:cs typeface="Proxima Nova"/>
              <a:sym typeface="Proxima Nova"/>
            </a:endParaRPr>
          </a:p>
          <a:p>
            <a:pPr indent="-292100" lvl="1" marL="914400" rtl="0" algn="l">
              <a:lnSpc>
                <a:spcPct val="115000"/>
              </a:lnSpc>
              <a:spcBef>
                <a:spcPts val="0"/>
              </a:spcBef>
              <a:spcAft>
                <a:spcPts val="0"/>
              </a:spcAft>
              <a:buClr>
                <a:srgbClr val="444444"/>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3">
                  <a:extLst>
                    <a:ext uri="{A12FA001-AC4F-418D-AE19-62706E023703}">
                      <ahyp:hlinkClr val="tx"/>
                    </a:ext>
                  </a:extLst>
                </a:hlinkClick>
              </a:rPr>
              <a:t>How do I view course content offline in the Student app on my iOS device?</a:t>
            </a:r>
            <a:endParaRPr sz="1000">
              <a:solidFill>
                <a:srgbClr val="E2252B"/>
              </a:solidFill>
              <a:latin typeface="Proxima Nova"/>
              <a:ea typeface="Proxima Nova"/>
              <a:cs typeface="Proxima Nova"/>
              <a:sym typeface="Proxima Nova"/>
            </a:endParaRPr>
          </a:p>
          <a:p>
            <a:pPr indent="-292100" lvl="1" marL="914400" rtl="0" algn="l">
              <a:lnSpc>
                <a:spcPct val="115000"/>
              </a:lnSpc>
              <a:spcBef>
                <a:spcPts val="0"/>
              </a:spcBef>
              <a:spcAft>
                <a:spcPts val="0"/>
              </a:spcAft>
              <a:buClr>
                <a:srgbClr val="444444"/>
              </a:buClr>
              <a:buSzPts val="1000"/>
              <a:buFont typeface="Proxima Nova"/>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How do I view course content offline in the Student app on my Android device?</a:t>
            </a:r>
            <a:endParaRPr sz="900">
              <a:solidFill>
                <a:schemeClr val="dk2"/>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444444"/>
              </a:buClr>
              <a:buSzPts val="1000"/>
              <a:buFont typeface="Proxima Nova"/>
              <a:buChar char="●"/>
            </a:pPr>
            <a:r>
              <a:rPr lang="en" sz="1000">
                <a:solidFill>
                  <a:schemeClr val="hlink"/>
                </a:solidFill>
                <a:uFill>
                  <a:noFill/>
                </a:uFill>
                <a:latin typeface="Proxima Nova"/>
                <a:ea typeface="Proxima Nova"/>
                <a:cs typeface="Proxima Nova"/>
                <a:sym typeface="Proxima Nova"/>
                <a:hlinkClick r:id="rId5"/>
              </a:rPr>
              <a:t>Release Notes</a:t>
            </a:r>
            <a:endParaRPr sz="900">
              <a:solidFill>
                <a:schemeClr val="dk2"/>
              </a:solidFill>
              <a:latin typeface="Proxima Nova"/>
              <a:ea typeface="Proxima Nova"/>
              <a:cs typeface="Proxima Nova"/>
              <a:sym typeface="Proxima Nova"/>
            </a:endParaRPr>
          </a:p>
          <a:p>
            <a:pPr indent="-285750" lvl="0" marL="457200" rtl="0" algn="l">
              <a:lnSpc>
                <a:spcPct val="115000"/>
              </a:lnSpc>
              <a:spcBef>
                <a:spcPts val="0"/>
              </a:spcBef>
              <a:spcAft>
                <a:spcPts val="0"/>
              </a:spcAft>
              <a:buClr>
                <a:schemeClr val="dk2"/>
              </a:buClr>
              <a:buSzPts val="900"/>
              <a:buFont typeface="Proxima Nova"/>
              <a:buChar char="●"/>
            </a:pPr>
            <a:r>
              <a:rPr lang="en" sz="1000">
                <a:solidFill>
                  <a:schemeClr val="hlink"/>
                </a:solidFill>
                <a:uFill>
                  <a:noFill/>
                </a:uFill>
                <a:latin typeface="Proxima Nova"/>
                <a:ea typeface="Proxima Nova"/>
                <a:cs typeface="Proxima Nova"/>
                <a:sym typeface="Proxima Nova"/>
                <a:hlinkClick r:id="rId6"/>
              </a:rPr>
              <a:t>Mastering Offline Functionality</a:t>
            </a:r>
            <a:endParaRPr sz="900">
              <a:solidFill>
                <a:schemeClr val="dk2"/>
              </a:solidFill>
              <a:latin typeface="Proxima Nova"/>
              <a:ea typeface="Proxima Nova"/>
              <a:cs typeface="Proxima Nova"/>
              <a:sym typeface="Proxima Nova"/>
            </a:endParaRPr>
          </a:p>
        </p:txBody>
      </p:sp>
      <p:sp>
        <p:nvSpPr>
          <p:cNvPr id="129" name="Google Shape;129;p19"/>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7"/>
              </a:rPr>
              <a:t>Back to Table of Contents</a:t>
            </a:r>
            <a:endParaRPr i="1" sz="1000">
              <a:solidFill>
                <a:srgbClr val="287A9F"/>
              </a:solidFill>
              <a:latin typeface="Proxima Nova"/>
              <a:ea typeface="Proxima Nova"/>
              <a:cs typeface="Proxima Nova"/>
              <a:sym typeface="Proxima Nova"/>
            </a:endParaRPr>
          </a:p>
        </p:txBody>
      </p:sp>
      <p:pic>
        <p:nvPicPr>
          <p:cNvPr id="130" name="Google Shape;130;p19"/>
          <p:cNvPicPr preferRelativeResize="0"/>
          <p:nvPr/>
        </p:nvPicPr>
        <p:blipFill rotWithShape="1">
          <a:blip r:embed="rId8">
            <a:alphaModFix/>
          </a:blip>
          <a:srcRect b="0" l="35750" r="29975" t="0"/>
          <a:stretch/>
        </p:blipFill>
        <p:spPr>
          <a:xfrm>
            <a:off x="1083688" y="955925"/>
            <a:ext cx="2092224" cy="3433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36" name="Google Shape;136;p20"/>
          <p:cNvCxnSpPr/>
          <p:nvPr/>
        </p:nvCxnSpPr>
        <p:spPr>
          <a:xfrm flipH="1">
            <a:off x="4606650" y="18325"/>
            <a:ext cx="9300" cy="4725900"/>
          </a:xfrm>
          <a:prstGeom prst="straightConnector1">
            <a:avLst/>
          </a:prstGeom>
          <a:noFill/>
          <a:ln cap="flat" cmpd="sng" w="9525">
            <a:solidFill>
              <a:schemeClr val="dk2"/>
            </a:solidFill>
            <a:prstDash val="solid"/>
            <a:round/>
            <a:headEnd len="med" w="med" type="none"/>
            <a:tailEnd len="med" w="med" type="none"/>
          </a:ln>
        </p:spPr>
      </p:cxnSp>
      <p:sp>
        <p:nvSpPr>
          <p:cNvPr id="137" name="Google Shape;137;p20"/>
          <p:cNvSpPr txBox="1"/>
          <p:nvPr/>
        </p:nvSpPr>
        <p:spPr>
          <a:xfrm>
            <a:off x="170550" y="141175"/>
            <a:ext cx="4249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E2252B"/>
                </a:solidFill>
                <a:latin typeface="Proxima Nova"/>
                <a:ea typeface="Proxima Nova"/>
                <a:cs typeface="Proxima Nova"/>
                <a:sym typeface="Proxima Nova"/>
              </a:rPr>
              <a:t>Analytics Hub</a:t>
            </a:r>
            <a:endParaRPr b="1" sz="3000">
              <a:solidFill>
                <a:srgbClr val="E2252B"/>
              </a:solidFill>
              <a:latin typeface="Proxima Nova"/>
              <a:ea typeface="Proxima Nova"/>
              <a:cs typeface="Proxima Nova"/>
              <a:sym typeface="Proxima Nova"/>
            </a:endParaRPr>
          </a:p>
          <a:p>
            <a:pPr indent="0" lvl="0" marL="0" rtl="0" algn="l">
              <a:spcBef>
                <a:spcPts val="0"/>
              </a:spcBef>
              <a:spcAft>
                <a:spcPts val="0"/>
              </a:spcAft>
              <a:buNone/>
            </a:pPr>
            <a:r>
              <a:rPr i="1" lang="en" sz="1800">
                <a:solidFill>
                  <a:srgbClr val="444444"/>
                </a:solidFill>
                <a:latin typeface="Proxima Nova"/>
                <a:ea typeface="Proxima Nova"/>
                <a:cs typeface="Proxima Nova"/>
                <a:sym typeface="Proxima Nova"/>
              </a:rPr>
              <a:t>Providing Clarity through Insights</a:t>
            </a:r>
            <a:endParaRPr i="1" sz="1800">
              <a:solidFill>
                <a:srgbClr val="4F4F51"/>
              </a:solidFill>
              <a:latin typeface="Proxima Nova"/>
              <a:ea typeface="Proxima Nova"/>
              <a:cs typeface="Proxima Nova"/>
              <a:sym typeface="Proxima Nova"/>
            </a:endParaRPr>
          </a:p>
        </p:txBody>
      </p:sp>
      <p:sp>
        <p:nvSpPr>
          <p:cNvPr id="138" name="Google Shape;138;p20"/>
          <p:cNvSpPr txBox="1"/>
          <p:nvPr/>
        </p:nvSpPr>
        <p:spPr>
          <a:xfrm>
            <a:off x="4771650" y="664525"/>
            <a:ext cx="4249500" cy="3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What Changed?</a:t>
            </a:r>
            <a:endParaRPr sz="9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A new, one-stop-shop UI for Admins to access all of the reporting available to them across Instructure products. This includes both standard and advanced offerings. </a:t>
            </a:r>
            <a:endParaRPr sz="900">
              <a:solidFill>
                <a:srgbClr val="4F4F51"/>
              </a:solidFill>
              <a:latin typeface="Proxima Nova"/>
              <a:ea typeface="Proxima Nova"/>
              <a:cs typeface="Proxima Nova"/>
              <a:sym typeface="Proxima Nova"/>
            </a:endParaRPr>
          </a:p>
          <a:p>
            <a:pPr indent="0" lvl="0" marL="0" rtl="0" algn="l">
              <a:spcBef>
                <a:spcPts val="0"/>
              </a:spcBef>
              <a:spcAft>
                <a:spcPts val="0"/>
              </a:spcAft>
              <a:buNone/>
            </a:pPr>
            <a:r>
              <a:rPr lang="en" sz="900">
                <a:solidFill>
                  <a:srgbClr val="4F4F51"/>
                </a:solidFill>
                <a:latin typeface="Proxima Nova"/>
                <a:ea typeface="Proxima Nova"/>
                <a:cs typeface="Proxima Nova"/>
                <a:sym typeface="Proxima Nova"/>
              </a:rPr>
              <a:t> </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Why?</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Having a consolidated place to view reporting can increase educational impact with access to a range of Insights.</a:t>
            </a:r>
            <a:endParaRPr b="1"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9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How to Enable?</a:t>
            </a:r>
            <a:endParaRPr b="1" sz="1100">
              <a:solidFill>
                <a:srgbClr val="287A9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000">
                <a:solidFill>
                  <a:srgbClr val="4F4F51"/>
                </a:solidFill>
                <a:latin typeface="Proxima Nova"/>
                <a:ea typeface="Proxima Nova"/>
                <a:cs typeface="Proxima Nova"/>
                <a:sym typeface="Proxima Nova"/>
              </a:rPr>
              <a:t>It’s live! No steps are needed to begin using this new feature.</a:t>
            </a:r>
            <a:endParaRPr sz="1000">
              <a:solidFill>
                <a:srgbClr val="4F4F5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100">
                <a:solidFill>
                  <a:srgbClr val="287A9F"/>
                </a:solidFill>
                <a:latin typeface="Proxima Nova"/>
                <a:ea typeface="Proxima Nova"/>
                <a:cs typeface="Proxima Nova"/>
                <a:sym typeface="Proxima Nova"/>
              </a:rPr>
              <a:t>Want to Learn More?</a:t>
            </a:r>
            <a:endParaRPr b="1" sz="1100">
              <a:solidFill>
                <a:srgbClr val="287A9F"/>
              </a:solidFill>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sz="1000">
                <a:solidFill>
                  <a:schemeClr val="accent1"/>
                </a:solidFill>
                <a:uFill>
                  <a:noFill/>
                </a:uFill>
                <a:latin typeface="Proxima Nova"/>
                <a:ea typeface="Proxima Nova"/>
                <a:cs typeface="Proxima Nova"/>
                <a:sym typeface="Proxima Nova"/>
                <a:hlinkClick r:id="rId3">
                  <a:extLst>
                    <a:ext uri="{A12FA001-AC4F-418D-AE19-62706E023703}">
                      <ahyp:hlinkClr val="tx"/>
                    </a:ext>
                  </a:extLst>
                </a:hlinkClick>
              </a:rPr>
              <a:t>How do I use Analytics Hub to access all my Instructure data from one place?</a:t>
            </a:r>
            <a:endParaRPr b="1" sz="1100">
              <a:solidFill>
                <a:srgbClr val="287A9F"/>
              </a:solidFill>
              <a:latin typeface="Proxima Nova"/>
              <a:ea typeface="Proxima Nova"/>
              <a:cs typeface="Proxima Nova"/>
              <a:sym typeface="Proxima Nova"/>
            </a:endParaRPr>
          </a:p>
          <a:p>
            <a:pPr indent="-298450" lvl="0" marL="457200" rtl="0" algn="l">
              <a:lnSpc>
                <a:spcPct val="115000"/>
              </a:lnSpc>
              <a:spcBef>
                <a:spcPts val="0"/>
              </a:spcBef>
              <a:spcAft>
                <a:spcPts val="0"/>
              </a:spcAft>
              <a:buSzPts val="1100"/>
              <a:buChar char="●"/>
            </a:pPr>
            <a:r>
              <a:rPr lang="en" sz="1000">
                <a:solidFill>
                  <a:schemeClr val="accent1"/>
                </a:solidFill>
                <a:uFill>
                  <a:noFill/>
                </a:uFill>
                <a:latin typeface="Proxima Nova"/>
                <a:ea typeface="Proxima Nova"/>
                <a:cs typeface="Proxima Nova"/>
                <a:sym typeface="Proxima Nova"/>
                <a:hlinkClick r:id="rId4">
                  <a:extLst>
                    <a:ext uri="{A12FA001-AC4F-418D-AE19-62706E023703}">
                      <ahyp:hlinkClr val="tx"/>
                    </a:ext>
                  </a:extLst>
                </a:hlinkClick>
              </a:rPr>
              <a:t>Release Notes</a:t>
            </a:r>
            <a:endParaRPr b="1" sz="1100">
              <a:solidFill>
                <a:srgbClr val="287A9F"/>
              </a:solidFill>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sz="1000">
                <a:solidFill>
                  <a:schemeClr val="accent1"/>
                </a:solidFill>
                <a:uFill>
                  <a:noFill/>
                </a:uFill>
                <a:latin typeface="Proxima Nova"/>
                <a:ea typeface="Proxima Nova"/>
                <a:cs typeface="Proxima Nova"/>
                <a:sym typeface="Proxima Nova"/>
                <a:hlinkClick r:id="rId5">
                  <a:extLst>
                    <a:ext uri="{A12FA001-AC4F-418D-AE19-62706E023703}">
                      <ahyp:hlinkClr val="tx"/>
                    </a:ext>
                  </a:extLst>
                </a:hlinkClick>
              </a:rPr>
              <a:t>Introducing Analytics Hub Blog Post</a:t>
            </a:r>
            <a:endParaRPr sz="1000">
              <a:solidFill>
                <a:schemeClr val="dk2"/>
              </a:solidFill>
              <a:latin typeface="Proxima Nova"/>
              <a:ea typeface="Proxima Nova"/>
              <a:cs typeface="Proxima Nova"/>
              <a:sym typeface="Proxima Nova"/>
            </a:endParaRPr>
          </a:p>
        </p:txBody>
      </p:sp>
      <p:sp>
        <p:nvSpPr>
          <p:cNvPr id="139" name="Google Shape;139;p20"/>
          <p:cNvSpPr txBox="1"/>
          <p:nvPr/>
        </p:nvSpPr>
        <p:spPr>
          <a:xfrm>
            <a:off x="53500" y="4465600"/>
            <a:ext cx="41526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u="sng">
                <a:solidFill>
                  <a:schemeClr val="hlink"/>
                </a:solidFill>
                <a:latin typeface="Proxima Nova"/>
                <a:ea typeface="Proxima Nova"/>
                <a:cs typeface="Proxima Nova"/>
                <a:sym typeface="Proxima Nova"/>
                <a:hlinkClick action="ppaction://hlinksldjump" r:id="rId6"/>
              </a:rPr>
              <a:t>Back to Table of Contents</a:t>
            </a:r>
            <a:endParaRPr i="1" sz="1000">
              <a:solidFill>
                <a:srgbClr val="287A9F"/>
              </a:solidFill>
              <a:latin typeface="Proxima Nova"/>
              <a:ea typeface="Proxima Nova"/>
              <a:cs typeface="Proxima Nova"/>
              <a:sym typeface="Proxima Nova"/>
            </a:endParaRPr>
          </a:p>
        </p:txBody>
      </p:sp>
      <p:sp>
        <p:nvSpPr>
          <p:cNvPr id="140" name="Google Shape;140;p20"/>
          <p:cNvSpPr/>
          <p:nvPr/>
        </p:nvSpPr>
        <p:spPr>
          <a:xfrm>
            <a:off x="74575" y="1381638"/>
            <a:ext cx="4497415" cy="2470066"/>
          </a:xfrm>
          <a:custGeom>
            <a:rect b="b" l="l" r="r" t="t"/>
            <a:pathLst>
              <a:path extrusionOk="0" h="7904210" w="13838201">
                <a:moveTo>
                  <a:pt x="0" y="0"/>
                </a:moveTo>
                <a:lnTo>
                  <a:pt x="13838201" y="0"/>
                </a:lnTo>
                <a:lnTo>
                  <a:pt x="13838201" y="7904210"/>
                </a:lnTo>
                <a:lnTo>
                  <a:pt x="0" y="7904210"/>
                </a:lnTo>
                <a:lnTo>
                  <a:pt x="0" y="0"/>
                </a:lnTo>
                <a:close/>
              </a:path>
            </a:pathLst>
          </a:custGeom>
          <a:blipFill rotWithShape="1">
            <a:blip r:embed="rId7">
              <a:alphaModFix/>
            </a:blip>
            <a:stretch>
              <a:fillRect b="-229" l="0" r="0" t="-219"/>
            </a:stretch>
          </a:blipFill>
          <a:ln>
            <a:noFill/>
          </a:ln>
        </p:spPr>
      </p:sp>
      <p:pic>
        <p:nvPicPr>
          <p:cNvPr id="141" name="Google Shape;141;p20"/>
          <p:cNvPicPr preferRelativeResize="0"/>
          <p:nvPr/>
        </p:nvPicPr>
        <p:blipFill rotWithShape="1">
          <a:blip r:embed="rId8">
            <a:alphaModFix/>
          </a:blip>
          <a:srcRect b="0" l="1756" r="1746" t="0"/>
          <a:stretch/>
        </p:blipFill>
        <p:spPr>
          <a:xfrm>
            <a:off x="609038" y="1538637"/>
            <a:ext cx="3428496" cy="20662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e Instructure">
  <a:themeElements>
    <a:clrScheme name="Simple Light">
      <a:dk1>
        <a:srgbClr val="287A9F"/>
      </a:dk1>
      <a:lt1>
        <a:srgbClr val="FFFFFF"/>
      </a:lt1>
      <a:dk2>
        <a:srgbClr val="143D50"/>
      </a:dk2>
      <a:lt2>
        <a:srgbClr val="F2F8FA"/>
      </a:lt2>
      <a:accent1>
        <a:srgbClr val="E72429"/>
      </a:accent1>
      <a:accent2>
        <a:srgbClr val="F68E20"/>
      </a:accent2>
      <a:accent3>
        <a:srgbClr val="0097D3"/>
      </a:accent3>
      <a:accent4>
        <a:srgbClr val="24A159"/>
      </a:accent4>
      <a:accent5>
        <a:srgbClr val="FACB13"/>
      </a:accent5>
      <a:accent6>
        <a:srgbClr val="39B7D7"/>
      </a:accent6>
      <a:hlink>
        <a:srgbClr val="E724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