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70" r:id="rId4"/>
    <p:sldId id="259" r:id="rId5"/>
    <p:sldId id="320" r:id="rId6"/>
    <p:sldId id="336" r:id="rId7"/>
    <p:sldId id="332" r:id="rId8"/>
    <p:sldId id="261" r:id="rId9"/>
    <p:sldId id="294" r:id="rId10"/>
    <p:sldId id="334" r:id="rId11"/>
    <p:sldId id="322" r:id="rId12"/>
    <p:sldId id="338" r:id="rId13"/>
    <p:sldId id="324" r:id="rId14"/>
    <p:sldId id="328" r:id="rId15"/>
    <p:sldId id="329" r:id="rId16"/>
    <p:sldId id="331" r:id="rId17"/>
    <p:sldId id="272" r:id="rId18"/>
    <p:sldId id="273" r:id="rId19"/>
    <p:sldId id="274" r:id="rId20"/>
    <p:sldId id="275" r:id="rId21"/>
    <p:sldId id="276" r:id="rId22"/>
    <p:sldId id="285" r:id="rId23"/>
    <p:sldId id="327" r:id="rId24"/>
    <p:sldId id="321" r:id="rId25"/>
    <p:sldId id="335" r:id="rId26"/>
    <p:sldId id="342" r:id="rId27"/>
    <p:sldId id="339" r:id="rId28"/>
    <p:sldId id="340" r:id="rId29"/>
    <p:sldId id="34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0"/>
    <p:restoredTop sz="94625"/>
  </p:normalViewPr>
  <p:slideViewPr>
    <p:cSldViewPr snapToGrid="0" snapToObjects="1">
      <p:cViewPr varScale="1">
        <p:scale>
          <a:sx n="73" d="100"/>
          <a:sy n="73" d="100"/>
        </p:scale>
        <p:origin x="316"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94F33-5B5C-4E4D-A6F9-A2830D37E2EC}" type="doc">
      <dgm:prSet loTypeId="urn:microsoft.com/office/officeart/2005/8/layout/radial6" loCatId="relationship" qsTypeId="urn:microsoft.com/office/officeart/2005/8/quickstyle/simple1" qsCatId="simple" csTypeId="urn:microsoft.com/office/officeart/2005/8/colors/accent0_3" csCatId="mainScheme" phldr="1"/>
      <dgm:spPr/>
      <dgm:t>
        <a:bodyPr/>
        <a:lstStyle/>
        <a:p>
          <a:endParaRPr lang="en-US"/>
        </a:p>
      </dgm:t>
    </dgm:pt>
    <dgm:pt modelId="{78232062-2FDE-40C5-9609-1B040B7DF80E}">
      <dgm:prSet phldrT="[Text]"/>
      <dgm:spPr/>
      <dgm:t>
        <a:bodyPr/>
        <a:lstStyle/>
        <a:p>
          <a:r>
            <a:rPr lang="en-US" dirty="0" smtClean="0"/>
            <a:t>Center for Health and Counseling Services</a:t>
          </a:r>
          <a:endParaRPr lang="en-US" dirty="0"/>
        </a:p>
      </dgm:t>
    </dgm:pt>
    <dgm:pt modelId="{261D3BB6-BEA5-4E9A-B592-67AF70391934}" type="parTrans" cxnId="{B375F5B2-7E9C-4EF1-B26D-1D595434601A}">
      <dgm:prSet/>
      <dgm:spPr/>
      <dgm:t>
        <a:bodyPr/>
        <a:lstStyle/>
        <a:p>
          <a:endParaRPr lang="en-US"/>
        </a:p>
      </dgm:t>
    </dgm:pt>
    <dgm:pt modelId="{A48CB275-9AF2-4E02-BE4A-8BEF252EC10E}" type="sibTrans" cxnId="{B375F5B2-7E9C-4EF1-B26D-1D595434601A}">
      <dgm:prSet/>
      <dgm:spPr/>
      <dgm:t>
        <a:bodyPr/>
        <a:lstStyle/>
        <a:p>
          <a:endParaRPr lang="en-US"/>
        </a:p>
      </dgm:t>
    </dgm:pt>
    <dgm:pt modelId="{F7E56867-E8C6-4692-B55F-C47F940A08F5}">
      <dgm:prSet phldrT="[Text]"/>
      <dgm:spPr/>
      <dgm:t>
        <a:bodyPr/>
        <a:lstStyle/>
        <a:p>
          <a:r>
            <a:rPr lang="en-US" dirty="0" smtClean="0"/>
            <a:t>Health Services</a:t>
          </a:r>
          <a:endParaRPr lang="en-US" dirty="0"/>
        </a:p>
      </dgm:t>
    </dgm:pt>
    <dgm:pt modelId="{7CC4E761-73FE-48D3-8D30-17958965371A}" type="parTrans" cxnId="{EF717945-612F-4BC8-8C83-52B6D25D7A7F}">
      <dgm:prSet/>
      <dgm:spPr/>
      <dgm:t>
        <a:bodyPr/>
        <a:lstStyle/>
        <a:p>
          <a:endParaRPr lang="en-US"/>
        </a:p>
      </dgm:t>
    </dgm:pt>
    <dgm:pt modelId="{A252E50D-D89E-44A6-AB42-E47D670D52FF}" type="sibTrans" cxnId="{EF717945-612F-4BC8-8C83-52B6D25D7A7F}">
      <dgm:prSet/>
      <dgm:spPr/>
      <dgm:t>
        <a:bodyPr/>
        <a:lstStyle/>
        <a:p>
          <a:endParaRPr lang="en-US"/>
        </a:p>
      </dgm:t>
    </dgm:pt>
    <dgm:pt modelId="{9EC37956-64A4-4B37-B1FE-F849648E5E59}">
      <dgm:prSet phldrT="[Text]"/>
      <dgm:spPr/>
      <dgm:t>
        <a:bodyPr/>
        <a:lstStyle/>
        <a:p>
          <a:r>
            <a:rPr lang="en-US" dirty="0" smtClean="0"/>
            <a:t>Counseling Services</a:t>
          </a:r>
          <a:endParaRPr lang="en-US" dirty="0"/>
        </a:p>
      </dgm:t>
    </dgm:pt>
    <dgm:pt modelId="{9D8CFA4B-DD2E-4F14-9F27-D161715E5DE9}" type="parTrans" cxnId="{94AB5157-40A0-477D-8A56-DFA9D642B6FC}">
      <dgm:prSet/>
      <dgm:spPr/>
      <dgm:t>
        <a:bodyPr/>
        <a:lstStyle/>
        <a:p>
          <a:endParaRPr lang="en-US"/>
        </a:p>
      </dgm:t>
    </dgm:pt>
    <dgm:pt modelId="{C902BFE5-2E79-4304-B099-F14C57E6F44D}" type="sibTrans" cxnId="{94AB5157-40A0-477D-8A56-DFA9D642B6FC}">
      <dgm:prSet/>
      <dgm:spPr/>
      <dgm:t>
        <a:bodyPr/>
        <a:lstStyle/>
        <a:p>
          <a:endParaRPr lang="en-US"/>
        </a:p>
      </dgm:t>
    </dgm:pt>
    <dgm:pt modelId="{C5C2CFF2-38E0-48D5-9603-8FE9E4E5775A}">
      <dgm:prSet phldrT="[Text]"/>
      <dgm:spPr/>
      <dgm:t>
        <a:bodyPr/>
        <a:lstStyle/>
        <a:p>
          <a:r>
            <a:rPr lang="en-US" dirty="0" smtClean="0"/>
            <a:t>ENHANCE Program</a:t>
          </a:r>
          <a:endParaRPr lang="en-US" dirty="0"/>
        </a:p>
      </dgm:t>
    </dgm:pt>
    <dgm:pt modelId="{8A1108E7-0D79-4FDD-8B29-153DC6B2ECA7}" type="parTrans" cxnId="{0759155A-F0B3-473F-A217-F8E215031125}">
      <dgm:prSet/>
      <dgm:spPr/>
      <dgm:t>
        <a:bodyPr/>
        <a:lstStyle/>
        <a:p>
          <a:endParaRPr lang="en-US"/>
        </a:p>
      </dgm:t>
    </dgm:pt>
    <dgm:pt modelId="{0F60EE14-9EF8-4B80-900D-95774D6DC760}" type="sibTrans" cxnId="{0759155A-F0B3-473F-A217-F8E215031125}">
      <dgm:prSet/>
      <dgm:spPr/>
      <dgm:t>
        <a:bodyPr/>
        <a:lstStyle/>
        <a:p>
          <a:endParaRPr lang="en-US"/>
        </a:p>
      </dgm:t>
    </dgm:pt>
    <dgm:pt modelId="{DAB3E064-6365-4FAB-B45C-0ADE68CC3EB3}">
      <dgm:prSet phldrT="[Text]"/>
      <dgm:spPr/>
      <dgm:t>
        <a:bodyPr/>
        <a:lstStyle/>
        <a:p>
          <a:r>
            <a:rPr lang="en-US" dirty="0" smtClean="0"/>
            <a:t>Alcohol and other drug Prevention</a:t>
          </a:r>
          <a:endParaRPr lang="en-US" dirty="0"/>
        </a:p>
      </dgm:t>
    </dgm:pt>
    <dgm:pt modelId="{E87D2BFC-2AAC-4D64-A8E7-1F5E40A03395}" type="parTrans" cxnId="{B197CE78-9236-4EB5-8341-FA1BC113E46E}">
      <dgm:prSet/>
      <dgm:spPr/>
      <dgm:t>
        <a:bodyPr/>
        <a:lstStyle/>
        <a:p>
          <a:endParaRPr lang="en-US"/>
        </a:p>
      </dgm:t>
    </dgm:pt>
    <dgm:pt modelId="{08F4B045-C2C2-4D27-AEBB-D672144E3809}" type="sibTrans" cxnId="{B197CE78-9236-4EB5-8341-FA1BC113E46E}">
      <dgm:prSet/>
      <dgm:spPr/>
      <dgm:t>
        <a:bodyPr/>
        <a:lstStyle/>
        <a:p>
          <a:endParaRPr lang="en-US"/>
        </a:p>
      </dgm:t>
    </dgm:pt>
    <dgm:pt modelId="{744F141B-3656-4577-8AAE-26E67294DB85}">
      <dgm:prSet phldrT="[Text]"/>
      <dgm:spPr/>
      <dgm:t>
        <a:bodyPr/>
        <a:lstStyle/>
        <a:p>
          <a:r>
            <a:rPr lang="en-US" dirty="0" smtClean="0"/>
            <a:t>Roadrunner Collegiate Recovery Program (RCRP)</a:t>
          </a:r>
          <a:endParaRPr lang="en-US" dirty="0"/>
        </a:p>
      </dgm:t>
    </dgm:pt>
    <dgm:pt modelId="{FB09FE20-F4DD-4A11-80CB-4BC5EE4ED9E4}" type="parTrans" cxnId="{FE6795EA-91DE-4CAB-9FBE-B69B7C40DA8C}">
      <dgm:prSet/>
      <dgm:spPr/>
      <dgm:t>
        <a:bodyPr/>
        <a:lstStyle/>
        <a:p>
          <a:endParaRPr lang="en-US"/>
        </a:p>
      </dgm:t>
    </dgm:pt>
    <dgm:pt modelId="{BED407FD-6D99-433B-85FD-5AAA27FA277F}" type="sibTrans" cxnId="{FE6795EA-91DE-4CAB-9FBE-B69B7C40DA8C}">
      <dgm:prSet/>
      <dgm:spPr/>
      <dgm:t>
        <a:bodyPr/>
        <a:lstStyle/>
        <a:p>
          <a:endParaRPr lang="en-US"/>
        </a:p>
      </dgm:t>
    </dgm:pt>
    <dgm:pt modelId="{CA6D2019-2A8B-407F-ABF2-B679C348762A}">
      <dgm:prSet phldrT="[Text]"/>
      <dgm:spPr/>
      <dgm:t>
        <a:bodyPr/>
        <a:lstStyle/>
        <a:p>
          <a:r>
            <a:rPr lang="en-US" dirty="0" smtClean="0"/>
            <a:t>Health Promotion </a:t>
          </a:r>
          <a:endParaRPr lang="en-US" dirty="0"/>
        </a:p>
      </dgm:t>
    </dgm:pt>
    <dgm:pt modelId="{13E8CF17-9F4E-4091-B069-C066FFEBF122}" type="parTrans" cxnId="{82560E8B-F71F-4973-93F8-5053B4230363}">
      <dgm:prSet/>
      <dgm:spPr/>
      <dgm:t>
        <a:bodyPr/>
        <a:lstStyle/>
        <a:p>
          <a:endParaRPr lang="en-US"/>
        </a:p>
      </dgm:t>
    </dgm:pt>
    <dgm:pt modelId="{36746E0B-B311-49E0-AAB5-091178474385}" type="sibTrans" cxnId="{82560E8B-F71F-4973-93F8-5053B4230363}">
      <dgm:prSet/>
      <dgm:spPr/>
      <dgm:t>
        <a:bodyPr/>
        <a:lstStyle/>
        <a:p>
          <a:endParaRPr lang="en-US"/>
        </a:p>
      </dgm:t>
    </dgm:pt>
    <dgm:pt modelId="{CA0AE222-F123-4CE4-A248-19DBC775F072}" type="pres">
      <dgm:prSet presAssocID="{DB394F33-5B5C-4E4D-A6F9-A2830D37E2EC}" presName="Name0" presStyleCnt="0">
        <dgm:presLayoutVars>
          <dgm:chMax val="1"/>
          <dgm:dir/>
          <dgm:animLvl val="ctr"/>
          <dgm:resizeHandles val="exact"/>
        </dgm:presLayoutVars>
      </dgm:prSet>
      <dgm:spPr/>
      <dgm:t>
        <a:bodyPr/>
        <a:lstStyle/>
        <a:p>
          <a:endParaRPr lang="en-US"/>
        </a:p>
      </dgm:t>
    </dgm:pt>
    <dgm:pt modelId="{5F8AE1F8-39BB-40A1-BDBC-93A2D1ED1D86}" type="pres">
      <dgm:prSet presAssocID="{78232062-2FDE-40C5-9609-1B040B7DF80E}" presName="centerShape" presStyleLbl="node0" presStyleIdx="0" presStyleCnt="1" custScaleX="107526" custScaleY="119752"/>
      <dgm:spPr/>
      <dgm:t>
        <a:bodyPr/>
        <a:lstStyle/>
        <a:p>
          <a:endParaRPr lang="en-US"/>
        </a:p>
      </dgm:t>
    </dgm:pt>
    <dgm:pt modelId="{8D79BE8F-378B-4D5C-A5C6-9985F990A422}" type="pres">
      <dgm:prSet presAssocID="{F7E56867-E8C6-4692-B55F-C47F940A08F5}" presName="node" presStyleLbl="node1" presStyleIdx="0" presStyleCnt="6">
        <dgm:presLayoutVars>
          <dgm:bulletEnabled val="1"/>
        </dgm:presLayoutVars>
      </dgm:prSet>
      <dgm:spPr/>
      <dgm:t>
        <a:bodyPr/>
        <a:lstStyle/>
        <a:p>
          <a:endParaRPr lang="en-US"/>
        </a:p>
      </dgm:t>
    </dgm:pt>
    <dgm:pt modelId="{40FA78B5-71F4-4AF1-9465-5DBEE80FA680}" type="pres">
      <dgm:prSet presAssocID="{F7E56867-E8C6-4692-B55F-C47F940A08F5}" presName="dummy" presStyleCnt="0"/>
      <dgm:spPr/>
      <dgm:t>
        <a:bodyPr/>
        <a:lstStyle/>
        <a:p>
          <a:endParaRPr lang="en-US"/>
        </a:p>
      </dgm:t>
    </dgm:pt>
    <dgm:pt modelId="{CED149BB-527A-4357-AFC5-F42B4707FCAF}" type="pres">
      <dgm:prSet presAssocID="{A252E50D-D89E-44A6-AB42-E47D670D52FF}" presName="sibTrans" presStyleLbl="sibTrans2D1" presStyleIdx="0" presStyleCnt="6"/>
      <dgm:spPr/>
      <dgm:t>
        <a:bodyPr/>
        <a:lstStyle/>
        <a:p>
          <a:endParaRPr lang="en-US"/>
        </a:p>
      </dgm:t>
    </dgm:pt>
    <dgm:pt modelId="{83126C49-60D6-4E8D-BC0D-9DDFE2CD3CB8}" type="pres">
      <dgm:prSet presAssocID="{9EC37956-64A4-4B37-B1FE-F849648E5E59}" presName="node" presStyleLbl="node1" presStyleIdx="1" presStyleCnt="6">
        <dgm:presLayoutVars>
          <dgm:bulletEnabled val="1"/>
        </dgm:presLayoutVars>
      </dgm:prSet>
      <dgm:spPr/>
      <dgm:t>
        <a:bodyPr/>
        <a:lstStyle/>
        <a:p>
          <a:endParaRPr lang="en-US"/>
        </a:p>
      </dgm:t>
    </dgm:pt>
    <dgm:pt modelId="{F455B414-03B9-42CE-BCF4-5CFC511060D4}" type="pres">
      <dgm:prSet presAssocID="{9EC37956-64A4-4B37-B1FE-F849648E5E59}" presName="dummy" presStyleCnt="0"/>
      <dgm:spPr/>
      <dgm:t>
        <a:bodyPr/>
        <a:lstStyle/>
        <a:p>
          <a:endParaRPr lang="en-US"/>
        </a:p>
      </dgm:t>
    </dgm:pt>
    <dgm:pt modelId="{5DB4C1AC-BD01-4D1A-AF25-65D820B23CC1}" type="pres">
      <dgm:prSet presAssocID="{C902BFE5-2E79-4304-B099-F14C57E6F44D}" presName="sibTrans" presStyleLbl="sibTrans2D1" presStyleIdx="1" presStyleCnt="6"/>
      <dgm:spPr/>
      <dgm:t>
        <a:bodyPr/>
        <a:lstStyle/>
        <a:p>
          <a:endParaRPr lang="en-US"/>
        </a:p>
      </dgm:t>
    </dgm:pt>
    <dgm:pt modelId="{AF3BBAF3-6897-49D1-87E0-32ED5C79992D}" type="pres">
      <dgm:prSet presAssocID="{C5C2CFF2-38E0-48D5-9603-8FE9E4E5775A}" presName="node" presStyleLbl="node1" presStyleIdx="2" presStyleCnt="6">
        <dgm:presLayoutVars>
          <dgm:bulletEnabled val="1"/>
        </dgm:presLayoutVars>
      </dgm:prSet>
      <dgm:spPr/>
      <dgm:t>
        <a:bodyPr/>
        <a:lstStyle/>
        <a:p>
          <a:endParaRPr lang="en-US"/>
        </a:p>
      </dgm:t>
    </dgm:pt>
    <dgm:pt modelId="{02A7AEE4-D879-4AE0-A5F0-33731B66CC5B}" type="pres">
      <dgm:prSet presAssocID="{C5C2CFF2-38E0-48D5-9603-8FE9E4E5775A}" presName="dummy" presStyleCnt="0"/>
      <dgm:spPr/>
      <dgm:t>
        <a:bodyPr/>
        <a:lstStyle/>
        <a:p>
          <a:endParaRPr lang="en-US"/>
        </a:p>
      </dgm:t>
    </dgm:pt>
    <dgm:pt modelId="{1BCF4A9C-B6E0-48EB-A02D-CD0E8201DFCD}" type="pres">
      <dgm:prSet presAssocID="{0F60EE14-9EF8-4B80-900D-95774D6DC760}" presName="sibTrans" presStyleLbl="sibTrans2D1" presStyleIdx="2" presStyleCnt="6"/>
      <dgm:spPr/>
      <dgm:t>
        <a:bodyPr/>
        <a:lstStyle/>
        <a:p>
          <a:endParaRPr lang="en-US"/>
        </a:p>
      </dgm:t>
    </dgm:pt>
    <dgm:pt modelId="{96CA02BF-8446-48E7-B2D0-FC50F9E2818B}" type="pres">
      <dgm:prSet presAssocID="{DAB3E064-6365-4FAB-B45C-0ADE68CC3EB3}" presName="node" presStyleLbl="node1" presStyleIdx="3" presStyleCnt="6">
        <dgm:presLayoutVars>
          <dgm:bulletEnabled val="1"/>
        </dgm:presLayoutVars>
      </dgm:prSet>
      <dgm:spPr/>
      <dgm:t>
        <a:bodyPr/>
        <a:lstStyle/>
        <a:p>
          <a:endParaRPr lang="en-US"/>
        </a:p>
      </dgm:t>
    </dgm:pt>
    <dgm:pt modelId="{3B394783-AC17-4563-9560-D8FD1D9D9EE2}" type="pres">
      <dgm:prSet presAssocID="{DAB3E064-6365-4FAB-B45C-0ADE68CC3EB3}" presName="dummy" presStyleCnt="0"/>
      <dgm:spPr/>
      <dgm:t>
        <a:bodyPr/>
        <a:lstStyle/>
        <a:p>
          <a:endParaRPr lang="en-US"/>
        </a:p>
      </dgm:t>
    </dgm:pt>
    <dgm:pt modelId="{41D492C5-27A4-46F5-8A8F-D436D0BD6E39}" type="pres">
      <dgm:prSet presAssocID="{08F4B045-C2C2-4D27-AEBB-D672144E3809}" presName="sibTrans" presStyleLbl="sibTrans2D1" presStyleIdx="3" presStyleCnt="6"/>
      <dgm:spPr/>
      <dgm:t>
        <a:bodyPr/>
        <a:lstStyle/>
        <a:p>
          <a:endParaRPr lang="en-US"/>
        </a:p>
      </dgm:t>
    </dgm:pt>
    <dgm:pt modelId="{889A6ABD-A4B0-4088-8761-E96759AFE0AF}" type="pres">
      <dgm:prSet presAssocID="{744F141B-3656-4577-8AAE-26E67294DB85}" presName="node" presStyleLbl="node1" presStyleIdx="4" presStyleCnt="6">
        <dgm:presLayoutVars>
          <dgm:bulletEnabled val="1"/>
        </dgm:presLayoutVars>
      </dgm:prSet>
      <dgm:spPr/>
      <dgm:t>
        <a:bodyPr/>
        <a:lstStyle/>
        <a:p>
          <a:endParaRPr lang="en-US"/>
        </a:p>
      </dgm:t>
    </dgm:pt>
    <dgm:pt modelId="{05991E1F-0536-4C4E-B0A8-92DC4214EE27}" type="pres">
      <dgm:prSet presAssocID="{744F141B-3656-4577-8AAE-26E67294DB85}" presName="dummy" presStyleCnt="0"/>
      <dgm:spPr/>
      <dgm:t>
        <a:bodyPr/>
        <a:lstStyle/>
        <a:p>
          <a:endParaRPr lang="en-US"/>
        </a:p>
      </dgm:t>
    </dgm:pt>
    <dgm:pt modelId="{A3E9E058-3274-43BF-9B58-7F3F4F23D45B}" type="pres">
      <dgm:prSet presAssocID="{BED407FD-6D99-433B-85FD-5AAA27FA277F}" presName="sibTrans" presStyleLbl="sibTrans2D1" presStyleIdx="4" presStyleCnt="6"/>
      <dgm:spPr/>
      <dgm:t>
        <a:bodyPr/>
        <a:lstStyle/>
        <a:p>
          <a:endParaRPr lang="en-US"/>
        </a:p>
      </dgm:t>
    </dgm:pt>
    <dgm:pt modelId="{29E9FE52-B528-42B8-B177-BA93C8BF4688}" type="pres">
      <dgm:prSet presAssocID="{CA6D2019-2A8B-407F-ABF2-B679C348762A}" presName="node" presStyleLbl="node1" presStyleIdx="5" presStyleCnt="6">
        <dgm:presLayoutVars>
          <dgm:bulletEnabled val="1"/>
        </dgm:presLayoutVars>
      </dgm:prSet>
      <dgm:spPr/>
      <dgm:t>
        <a:bodyPr/>
        <a:lstStyle/>
        <a:p>
          <a:endParaRPr lang="en-US"/>
        </a:p>
      </dgm:t>
    </dgm:pt>
    <dgm:pt modelId="{77BE77D5-7829-44DC-8255-7BAABE8A1EDE}" type="pres">
      <dgm:prSet presAssocID="{CA6D2019-2A8B-407F-ABF2-B679C348762A}" presName="dummy" presStyleCnt="0"/>
      <dgm:spPr/>
      <dgm:t>
        <a:bodyPr/>
        <a:lstStyle/>
        <a:p>
          <a:endParaRPr lang="en-US"/>
        </a:p>
      </dgm:t>
    </dgm:pt>
    <dgm:pt modelId="{382EE4B5-EE77-49D5-8337-EFD3ADF99BC6}" type="pres">
      <dgm:prSet presAssocID="{36746E0B-B311-49E0-AAB5-091178474385}" presName="sibTrans" presStyleLbl="sibTrans2D1" presStyleIdx="5" presStyleCnt="6"/>
      <dgm:spPr/>
      <dgm:t>
        <a:bodyPr/>
        <a:lstStyle/>
        <a:p>
          <a:endParaRPr lang="en-US"/>
        </a:p>
      </dgm:t>
    </dgm:pt>
  </dgm:ptLst>
  <dgm:cxnLst>
    <dgm:cxn modelId="{51912796-6458-4D2A-B5FC-0E3F5087CA44}" type="presOf" srcId="{CA6D2019-2A8B-407F-ABF2-B679C348762A}" destId="{29E9FE52-B528-42B8-B177-BA93C8BF4688}" srcOrd="0" destOrd="0" presId="urn:microsoft.com/office/officeart/2005/8/layout/radial6"/>
    <dgm:cxn modelId="{682DAC8F-DBE1-44C4-A105-6A02EB28E6A5}" type="presOf" srcId="{A252E50D-D89E-44A6-AB42-E47D670D52FF}" destId="{CED149BB-527A-4357-AFC5-F42B4707FCAF}" srcOrd="0" destOrd="0" presId="urn:microsoft.com/office/officeart/2005/8/layout/radial6"/>
    <dgm:cxn modelId="{D481F3E6-4D39-4D31-9BB0-FF8C9E632AFC}" type="presOf" srcId="{DAB3E064-6365-4FAB-B45C-0ADE68CC3EB3}" destId="{96CA02BF-8446-48E7-B2D0-FC50F9E2818B}" srcOrd="0" destOrd="0" presId="urn:microsoft.com/office/officeart/2005/8/layout/radial6"/>
    <dgm:cxn modelId="{B375F5B2-7E9C-4EF1-B26D-1D595434601A}" srcId="{DB394F33-5B5C-4E4D-A6F9-A2830D37E2EC}" destId="{78232062-2FDE-40C5-9609-1B040B7DF80E}" srcOrd="0" destOrd="0" parTransId="{261D3BB6-BEA5-4E9A-B592-67AF70391934}" sibTransId="{A48CB275-9AF2-4E02-BE4A-8BEF252EC10E}"/>
    <dgm:cxn modelId="{44C468A1-79E0-4E03-9E5F-41C8EF17EA4C}" type="presOf" srcId="{36746E0B-B311-49E0-AAB5-091178474385}" destId="{382EE4B5-EE77-49D5-8337-EFD3ADF99BC6}" srcOrd="0" destOrd="0" presId="urn:microsoft.com/office/officeart/2005/8/layout/radial6"/>
    <dgm:cxn modelId="{0A32FFF2-8FDA-4E33-805A-1FC670C36111}" type="presOf" srcId="{9EC37956-64A4-4B37-B1FE-F849648E5E59}" destId="{83126C49-60D6-4E8D-BC0D-9DDFE2CD3CB8}" srcOrd="0" destOrd="0" presId="urn:microsoft.com/office/officeart/2005/8/layout/radial6"/>
    <dgm:cxn modelId="{328C2C7B-EB46-48DE-A0C6-7680E845B6A2}" type="presOf" srcId="{08F4B045-C2C2-4D27-AEBB-D672144E3809}" destId="{41D492C5-27A4-46F5-8A8F-D436D0BD6E39}" srcOrd="0" destOrd="0" presId="urn:microsoft.com/office/officeart/2005/8/layout/radial6"/>
    <dgm:cxn modelId="{EF717945-612F-4BC8-8C83-52B6D25D7A7F}" srcId="{78232062-2FDE-40C5-9609-1B040B7DF80E}" destId="{F7E56867-E8C6-4692-B55F-C47F940A08F5}" srcOrd="0" destOrd="0" parTransId="{7CC4E761-73FE-48D3-8D30-17958965371A}" sibTransId="{A252E50D-D89E-44A6-AB42-E47D670D52FF}"/>
    <dgm:cxn modelId="{82560E8B-F71F-4973-93F8-5053B4230363}" srcId="{78232062-2FDE-40C5-9609-1B040B7DF80E}" destId="{CA6D2019-2A8B-407F-ABF2-B679C348762A}" srcOrd="5" destOrd="0" parTransId="{13E8CF17-9F4E-4091-B069-C066FFEBF122}" sibTransId="{36746E0B-B311-49E0-AAB5-091178474385}"/>
    <dgm:cxn modelId="{FE6795EA-91DE-4CAB-9FBE-B69B7C40DA8C}" srcId="{78232062-2FDE-40C5-9609-1B040B7DF80E}" destId="{744F141B-3656-4577-8AAE-26E67294DB85}" srcOrd="4" destOrd="0" parTransId="{FB09FE20-F4DD-4A11-80CB-4BC5EE4ED9E4}" sibTransId="{BED407FD-6D99-433B-85FD-5AAA27FA277F}"/>
    <dgm:cxn modelId="{94AB5157-40A0-477D-8A56-DFA9D642B6FC}" srcId="{78232062-2FDE-40C5-9609-1B040B7DF80E}" destId="{9EC37956-64A4-4B37-B1FE-F849648E5E59}" srcOrd="1" destOrd="0" parTransId="{9D8CFA4B-DD2E-4F14-9F27-D161715E5DE9}" sibTransId="{C902BFE5-2E79-4304-B099-F14C57E6F44D}"/>
    <dgm:cxn modelId="{B197CE78-9236-4EB5-8341-FA1BC113E46E}" srcId="{78232062-2FDE-40C5-9609-1B040B7DF80E}" destId="{DAB3E064-6365-4FAB-B45C-0ADE68CC3EB3}" srcOrd="3" destOrd="0" parTransId="{E87D2BFC-2AAC-4D64-A8E7-1F5E40A03395}" sibTransId="{08F4B045-C2C2-4D27-AEBB-D672144E3809}"/>
    <dgm:cxn modelId="{BB6F62BC-4A5A-45EB-9C99-D5FBB06354EE}" type="presOf" srcId="{78232062-2FDE-40C5-9609-1B040B7DF80E}" destId="{5F8AE1F8-39BB-40A1-BDBC-93A2D1ED1D86}" srcOrd="0" destOrd="0" presId="urn:microsoft.com/office/officeart/2005/8/layout/radial6"/>
    <dgm:cxn modelId="{0759155A-F0B3-473F-A217-F8E215031125}" srcId="{78232062-2FDE-40C5-9609-1B040B7DF80E}" destId="{C5C2CFF2-38E0-48D5-9603-8FE9E4E5775A}" srcOrd="2" destOrd="0" parTransId="{8A1108E7-0D79-4FDD-8B29-153DC6B2ECA7}" sibTransId="{0F60EE14-9EF8-4B80-900D-95774D6DC760}"/>
    <dgm:cxn modelId="{4C3F9A22-D924-4093-87ED-956398CE6E43}" type="presOf" srcId="{DB394F33-5B5C-4E4D-A6F9-A2830D37E2EC}" destId="{CA0AE222-F123-4CE4-A248-19DBC775F072}" srcOrd="0" destOrd="0" presId="urn:microsoft.com/office/officeart/2005/8/layout/radial6"/>
    <dgm:cxn modelId="{42B9B552-C192-4539-9864-A155F1EB4AB1}" type="presOf" srcId="{BED407FD-6D99-433B-85FD-5AAA27FA277F}" destId="{A3E9E058-3274-43BF-9B58-7F3F4F23D45B}" srcOrd="0" destOrd="0" presId="urn:microsoft.com/office/officeart/2005/8/layout/radial6"/>
    <dgm:cxn modelId="{8797124F-974C-4038-B5C4-2272A1EEA9B5}" type="presOf" srcId="{C902BFE5-2E79-4304-B099-F14C57E6F44D}" destId="{5DB4C1AC-BD01-4D1A-AF25-65D820B23CC1}" srcOrd="0" destOrd="0" presId="urn:microsoft.com/office/officeart/2005/8/layout/radial6"/>
    <dgm:cxn modelId="{55084B6C-E27C-48AE-ABD3-DEEA316DB776}" type="presOf" srcId="{744F141B-3656-4577-8AAE-26E67294DB85}" destId="{889A6ABD-A4B0-4088-8761-E96759AFE0AF}" srcOrd="0" destOrd="0" presId="urn:microsoft.com/office/officeart/2005/8/layout/radial6"/>
    <dgm:cxn modelId="{8B0B5B80-215B-44BC-9F8F-6B06FFB89110}" type="presOf" srcId="{F7E56867-E8C6-4692-B55F-C47F940A08F5}" destId="{8D79BE8F-378B-4D5C-A5C6-9985F990A422}" srcOrd="0" destOrd="0" presId="urn:microsoft.com/office/officeart/2005/8/layout/radial6"/>
    <dgm:cxn modelId="{B1DF5949-8E33-41AD-92F7-7194819DA573}" type="presOf" srcId="{0F60EE14-9EF8-4B80-900D-95774D6DC760}" destId="{1BCF4A9C-B6E0-48EB-A02D-CD0E8201DFCD}" srcOrd="0" destOrd="0" presId="urn:microsoft.com/office/officeart/2005/8/layout/radial6"/>
    <dgm:cxn modelId="{51C2F62A-69AE-45F6-9C4B-CF376C6B09BB}" type="presOf" srcId="{C5C2CFF2-38E0-48D5-9603-8FE9E4E5775A}" destId="{AF3BBAF3-6897-49D1-87E0-32ED5C79992D}" srcOrd="0" destOrd="0" presId="urn:microsoft.com/office/officeart/2005/8/layout/radial6"/>
    <dgm:cxn modelId="{4EE7FA3F-548C-4104-9151-0B68FA30C393}" type="presParOf" srcId="{CA0AE222-F123-4CE4-A248-19DBC775F072}" destId="{5F8AE1F8-39BB-40A1-BDBC-93A2D1ED1D86}" srcOrd="0" destOrd="0" presId="urn:microsoft.com/office/officeart/2005/8/layout/radial6"/>
    <dgm:cxn modelId="{A5C3BE63-FAA6-43D6-861A-6F4424F06FE9}" type="presParOf" srcId="{CA0AE222-F123-4CE4-A248-19DBC775F072}" destId="{8D79BE8F-378B-4D5C-A5C6-9985F990A422}" srcOrd="1" destOrd="0" presId="urn:microsoft.com/office/officeart/2005/8/layout/radial6"/>
    <dgm:cxn modelId="{59938678-CF31-4E7B-A89B-5B0FCBEF25B9}" type="presParOf" srcId="{CA0AE222-F123-4CE4-A248-19DBC775F072}" destId="{40FA78B5-71F4-4AF1-9465-5DBEE80FA680}" srcOrd="2" destOrd="0" presId="urn:microsoft.com/office/officeart/2005/8/layout/radial6"/>
    <dgm:cxn modelId="{66536EB9-F5C7-4DFA-873E-35EF5DDEF76A}" type="presParOf" srcId="{CA0AE222-F123-4CE4-A248-19DBC775F072}" destId="{CED149BB-527A-4357-AFC5-F42B4707FCAF}" srcOrd="3" destOrd="0" presId="urn:microsoft.com/office/officeart/2005/8/layout/radial6"/>
    <dgm:cxn modelId="{1B1ED719-E4C5-4606-8B1F-7A260479CA46}" type="presParOf" srcId="{CA0AE222-F123-4CE4-A248-19DBC775F072}" destId="{83126C49-60D6-4E8D-BC0D-9DDFE2CD3CB8}" srcOrd="4" destOrd="0" presId="urn:microsoft.com/office/officeart/2005/8/layout/radial6"/>
    <dgm:cxn modelId="{BD1F6FC3-65EE-4669-AC6E-755023F11680}" type="presParOf" srcId="{CA0AE222-F123-4CE4-A248-19DBC775F072}" destId="{F455B414-03B9-42CE-BCF4-5CFC511060D4}" srcOrd="5" destOrd="0" presId="urn:microsoft.com/office/officeart/2005/8/layout/radial6"/>
    <dgm:cxn modelId="{2D87B647-BD29-4417-9885-06F5675DD97D}" type="presParOf" srcId="{CA0AE222-F123-4CE4-A248-19DBC775F072}" destId="{5DB4C1AC-BD01-4D1A-AF25-65D820B23CC1}" srcOrd="6" destOrd="0" presId="urn:microsoft.com/office/officeart/2005/8/layout/radial6"/>
    <dgm:cxn modelId="{01747AAC-6A4D-401A-A0BA-FD40C55F3D44}" type="presParOf" srcId="{CA0AE222-F123-4CE4-A248-19DBC775F072}" destId="{AF3BBAF3-6897-49D1-87E0-32ED5C79992D}" srcOrd="7" destOrd="0" presId="urn:microsoft.com/office/officeart/2005/8/layout/radial6"/>
    <dgm:cxn modelId="{EE59ACBE-1761-4CAC-8C8A-4685C2BF235D}" type="presParOf" srcId="{CA0AE222-F123-4CE4-A248-19DBC775F072}" destId="{02A7AEE4-D879-4AE0-A5F0-33731B66CC5B}" srcOrd="8" destOrd="0" presId="urn:microsoft.com/office/officeart/2005/8/layout/radial6"/>
    <dgm:cxn modelId="{4B9A4349-C8E1-4CD5-8FD5-0F6AD9B21D5E}" type="presParOf" srcId="{CA0AE222-F123-4CE4-A248-19DBC775F072}" destId="{1BCF4A9C-B6E0-48EB-A02D-CD0E8201DFCD}" srcOrd="9" destOrd="0" presId="urn:microsoft.com/office/officeart/2005/8/layout/radial6"/>
    <dgm:cxn modelId="{3FEFAAA8-E953-4FB0-A41A-D93761301E5E}" type="presParOf" srcId="{CA0AE222-F123-4CE4-A248-19DBC775F072}" destId="{96CA02BF-8446-48E7-B2D0-FC50F9E2818B}" srcOrd="10" destOrd="0" presId="urn:microsoft.com/office/officeart/2005/8/layout/radial6"/>
    <dgm:cxn modelId="{D6F7C1AA-99D9-4195-A392-7BA5611A30AE}" type="presParOf" srcId="{CA0AE222-F123-4CE4-A248-19DBC775F072}" destId="{3B394783-AC17-4563-9560-D8FD1D9D9EE2}" srcOrd="11" destOrd="0" presId="urn:microsoft.com/office/officeart/2005/8/layout/radial6"/>
    <dgm:cxn modelId="{E3E397CC-AD54-4F22-9130-5B5E6A7850F3}" type="presParOf" srcId="{CA0AE222-F123-4CE4-A248-19DBC775F072}" destId="{41D492C5-27A4-46F5-8A8F-D436D0BD6E39}" srcOrd="12" destOrd="0" presId="urn:microsoft.com/office/officeart/2005/8/layout/radial6"/>
    <dgm:cxn modelId="{93312115-4716-4A33-BA22-5BC4B59350C1}" type="presParOf" srcId="{CA0AE222-F123-4CE4-A248-19DBC775F072}" destId="{889A6ABD-A4B0-4088-8761-E96759AFE0AF}" srcOrd="13" destOrd="0" presId="urn:microsoft.com/office/officeart/2005/8/layout/radial6"/>
    <dgm:cxn modelId="{3A700A57-94F3-4881-9DB5-F2B35FFA3C83}" type="presParOf" srcId="{CA0AE222-F123-4CE4-A248-19DBC775F072}" destId="{05991E1F-0536-4C4E-B0A8-92DC4214EE27}" srcOrd="14" destOrd="0" presId="urn:microsoft.com/office/officeart/2005/8/layout/radial6"/>
    <dgm:cxn modelId="{FB3DDE94-9238-4244-8035-C5C41587A382}" type="presParOf" srcId="{CA0AE222-F123-4CE4-A248-19DBC775F072}" destId="{A3E9E058-3274-43BF-9B58-7F3F4F23D45B}" srcOrd="15" destOrd="0" presId="urn:microsoft.com/office/officeart/2005/8/layout/radial6"/>
    <dgm:cxn modelId="{A8D46FED-5AF4-48F6-99D6-46ED08D3D73B}" type="presParOf" srcId="{CA0AE222-F123-4CE4-A248-19DBC775F072}" destId="{29E9FE52-B528-42B8-B177-BA93C8BF4688}" srcOrd="16" destOrd="0" presId="urn:microsoft.com/office/officeart/2005/8/layout/radial6"/>
    <dgm:cxn modelId="{E28BCE15-E0B4-4D77-841C-210C9D6F60FE}" type="presParOf" srcId="{CA0AE222-F123-4CE4-A248-19DBC775F072}" destId="{77BE77D5-7829-44DC-8255-7BAABE8A1EDE}" srcOrd="17" destOrd="0" presId="urn:microsoft.com/office/officeart/2005/8/layout/radial6"/>
    <dgm:cxn modelId="{8DC14026-BB69-422D-9232-E223D3E0F3DC}" type="presParOf" srcId="{CA0AE222-F123-4CE4-A248-19DBC775F072}" destId="{382EE4B5-EE77-49D5-8337-EFD3ADF99BC6}"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EE4B5-EE77-49D5-8337-EFD3ADF99BC6}">
      <dsp:nvSpPr>
        <dsp:cNvPr id="0" name=""/>
        <dsp:cNvSpPr/>
      </dsp:nvSpPr>
      <dsp:spPr>
        <a:xfrm>
          <a:off x="2063916" y="570526"/>
          <a:ext cx="3905378" cy="3905378"/>
        </a:xfrm>
        <a:prstGeom prst="blockArc">
          <a:avLst>
            <a:gd name="adj1" fmla="val 12600000"/>
            <a:gd name="adj2" fmla="val 16200000"/>
            <a:gd name="adj3" fmla="val 452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E9E058-3274-43BF-9B58-7F3F4F23D45B}">
      <dsp:nvSpPr>
        <dsp:cNvPr id="0" name=""/>
        <dsp:cNvSpPr/>
      </dsp:nvSpPr>
      <dsp:spPr>
        <a:xfrm>
          <a:off x="2063916" y="570526"/>
          <a:ext cx="3905378" cy="3905378"/>
        </a:xfrm>
        <a:prstGeom prst="blockArc">
          <a:avLst>
            <a:gd name="adj1" fmla="val 9000000"/>
            <a:gd name="adj2" fmla="val 12600000"/>
            <a:gd name="adj3" fmla="val 452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D492C5-27A4-46F5-8A8F-D436D0BD6E39}">
      <dsp:nvSpPr>
        <dsp:cNvPr id="0" name=""/>
        <dsp:cNvSpPr/>
      </dsp:nvSpPr>
      <dsp:spPr>
        <a:xfrm>
          <a:off x="2063916" y="570526"/>
          <a:ext cx="3905378" cy="3905378"/>
        </a:xfrm>
        <a:prstGeom prst="blockArc">
          <a:avLst>
            <a:gd name="adj1" fmla="val 5400000"/>
            <a:gd name="adj2" fmla="val 9000000"/>
            <a:gd name="adj3" fmla="val 452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CF4A9C-B6E0-48EB-A02D-CD0E8201DFCD}">
      <dsp:nvSpPr>
        <dsp:cNvPr id="0" name=""/>
        <dsp:cNvSpPr/>
      </dsp:nvSpPr>
      <dsp:spPr>
        <a:xfrm>
          <a:off x="2063916" y="570526"/>
          <a:ext cx="3905378" cy="3905378"/>
        </a:xfrm>
        <a:prstGeom prst="blockArc">
          <a:avLst>
            <a:gd name="adj1" fmla="val 1800000"/>
            <a:gd name="adj2" fmla="val 5400000"/>
            <a:gd name="adj3" fmla="val 452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B4C1AC-BD01-4D1A-AF25-65D820B23CC1}">
      <dsp:nvSpPr>
        <dsp:cNvPr id="0" name=""/>
        <dsp:cNvSpPr/>
      </dsp:nvSpPr>
      <dsp:spPr>
        <a:xfrm>
          <a:off x="2063916" y="570526"/>
          <a:ext cx="3905378" cy="3905378"/>
        </a:xfrm>
        <a:prstGeom prst="blockArc">
          <a:avLst>
            <a:gd name="adj1" fmla="val 19800000"/>
            <a:gd name="adj2" fmla="val 1800000"/>
            <a:gd name="adj3" fmla="val 452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D149BB-527A-4357-AFC5-F42B4707FCAF}">
      <dsp:nvSpPr>
        <dsp:cNvPr id="0" name=""/>
        <dsp:cNvSpPr/>
      </dsp:nvSpPr>
      <dsp:spPr>
        <a:xfrm>
          <a:off x="2063916" y="570526"/>
          <a:ext cx="3905378" cy="3905378"/>
        </a:xfrm>
        <a:prstGeom prst="blockArc">
          <a:avLst>
            <a:gd name="adj1" fmla="val 16200000"/>
            <a:gd name="adj2" fmla="val 19800000"/>
            <a:gd name="adj3" fmla="val 452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8AE1F8-39BB-40A1-BDBC-93A2D1ED1D86}">
      <dsp:nvSpPr>
        <dsp:cNvPr id="0" name=""/>
        <dsp:cNvSpPr/>
      </dsp:nvSpPr>
      <dsp:spPr>
        <a:xfrm>
          <a:off x="3073956" y="1473384"/>
          <a:ext cx="1885299" cy="209966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Center for Health and Counseling Services</a:t>
          </a:r>
          <a:endParaRPr lang="en-US" sz="2000" kern="1200" dirty="0"/>
        </a:p>
      </dsp:txBody>
      <dsp:txXfrm>
        <a:off x="3350052" y="1780872"/>
        <a:ext cx="1333107" cy="1484686"/>
      </dsp:txXfrm>
    </dsp:sp>
    <dsp:sp modelId="{8D79BE8F-378B-4D5C-A5C6-9985F990A422}">
      <dsp:nvSpPr>
        <dsp:cNvPr id="0" name=""/>
        <dsp:cNvSpPr/>
      </dsp:nvSpPr>
      <dsp:spPr>
        <a:xfrm>
          <a:off x="3402936" y="1040"/>
          <a:ext cx="1227339" cy="122733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Health Services</a:t>
          </a:r>
          <a:endParaRPr lang="en-US" sz="1200" kern="1200" dirty="0"/>
        </a:p>
      </dsp:txBody>
      <dsp:txXfrm>
        <a:off x="3582676" y="180780"/>
        <a:ext cx="867859" cy="867859"/>
      </dsp:txXfrm>
    </dsp:sp>
    <dsp:sp modelId="{83126C49-60D6-4E8D-BC0D-9DDFE2CD3CB8}">
      <dsp:nvSpPr>
        <dsp:cNvPr id="0" name=""/>
        <dsp:cNvSpPr/>
      </dsp:nvSpPr>
      <dsp:spPr>
        <a:xfrm>
          <a:off x="5055749" y="955293"/>
          <a:ext cx="1227339" cy="122733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Counseling Services</a:t>
          </a:r>
          <a:endParaRPr lang="en-US" sz="1200" kern="1200" dirty="0"/>
        </a:p>
      </dsp:txBody>
      <dsp:txXfrm>
        <a:off x="5235489" y="1135033"/>
        <a:ext cx="867859" cy="867859"/>
      </dsp:txXfrm>
    </dsp:sp>
    <dsp:sp modelId="{AF3BBAF3-6897-49D1-87E0-32ED5C79992D}">
      <dsp:nvSpPr>
        <dsp:cNvPr id="0" name=""/>
        <dsp:cNvSpPr/>
      </dsp:nvSpPr>
      <dsp:spPr>
        <a:xfrm>
          <a:off x="5055749" y="2863798"/>
          <a:ext cx="1227339" cy="122733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ENHANCE Program</a:t>
          </a:r>
          <a:endParaRPr lang="en-US" sz="1200" kern="1200" dirty="0"/>
        </a:p>
      </dsp:txBody>
      <dsp:txXfrm>
        <a:off x="5235489" y="3043538"/>
        <a:ext cx="867859" cy="867859"/>
      </dsp:txXfrm>
    </dsp:sp>
    <dsp:sp modelId="{96CA02BF-8446-48E7-B2D0-FC50F9E2818B}">
      <dsp:nvSpPr>
        <dsp:cNvPr id="0" name=""/>
        <dsp:cNvSpPr/>
      </dsp:nvSpPr>
      <dsp:spPr>
        <a:xfrm>
          <a:off x="3402936" y="3818051"/>
          <a:ext cx="1227339" cy="122733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Alcohol and other drug Prevention</a:t>
          </a:r>
          <a:endParaRPr lang="en-US" sz="1200" kern="1200" dirty="0"/>
        </a:p>
      </dsp:txBody>
      <dsp:txXfrm>
        <a:off x="3582676" y="3997791"/>
        <a:ext cx="867859" cy="867859"/>
      </dsp:txXfrm>
    </dsp:sp>
    <dsp:sp modelId="{889A6ABD-A4B0-4088-8761-E96759AFE0AF}">
      <dsp:nvSpPr>
        <dsp:cNvPr id="0" name=""/>
        <dsp:cNvSpPr/>
      </dsp:nvSpPr>
      <dsp:spPr>
        <a:xfrm>
          <a:off x="1750122" y="2863798"/>
          <a:ext cx="1227339" cy="122733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Roadrunner Collegiate Recovery Program (RCRP)</a:t>
          </a:r>
          <a:endParaRPr lang="en-US" sz="1200" kern="1200" dirty="0"/>
        </a:p>
      </dsp:txBody>
      <dsp:txXfrm>
        <a:off x="1929862" y="3043538"/>
        <a:ext cx="867859" cy="867859"/>
      </dsp:txXfrm>
    </dsp:sp>
    <dsp:sp modelId="{29E9FE52-B528-42B8-B177-BA93C8BF4688}">
      <dsp:nvSpPr>
        <dsp:cNvPr id="0" name=""/>
        <dsp:cNvSpPr/>
      </dsp:nvSpPr>
      <dsp:spPr>
        <a:xfrm>
          <a:off x="1750122" y="955293"/>
          <a:ext cx="1227339" cy="122733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Health Promotion </a:t>
          </a:r>
          <a:endParaRPr lang="en-US" sz="1200" kern="1200" dirty="0"/>
        </a:p>
      </dsp:txBody>
      <dsp:txXfrm>
        <a:off x="1929862" y="1135033"/>
        <a:ext cx="867859" cy="86785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77D221E-3088-4D07-BB50-4B3A58875805}" type="datetimeFigureOut">
              <a:rPr lang="en-US" smtClean="0"/>
              <a:t>9/3/2024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55C313D-ECA6-4A6F-B530-9DB3A5E66711}" type="slidenum">
              <a:rPr lang="en-US" smtClean="0"/>
              <a:t>‹#›</a:t>
            </a:fld>
            <a:endParaRPr lang="en-US"/>
          </a:p>
        </p:txBody>
      </p:sp>
    </p:spTree>
    <p:extLst>
      <p:ext uri="{BB962C8B-B14F-4D97-AF65-F5344CB8AC3E}">
        <p14:creationId xmlns:p14="http://schemas.microsoft.com/office/powerpoint/2010/main" val="1989230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f586db7a4f_0_4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f586db7a4f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3618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f586db7a4f_0_6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f586db7a4f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38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f586db7a4f_0_7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f586db7a4f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353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7eee6838d_0_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e7eee6838d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844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f586db7a4f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f586db7a4f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840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f586db7a4f_0_2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f586db7a4f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97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f526520f5f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f526520f5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849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0AAEBC-E5DE-6E45-A42C-A1EA1BC2CDA8}"/>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AB98B4E-2E3E-4347-A023-04027A075EC9}"/>
              </a:ext>
            </a:extLst>
          </p:cNvPr>
          <p:cNvSpPr>
            <a:spLocks noGrp="1"/>
          </p:cNvSpPr>
          <p:nvPr>
            <p:ph type="ctrTitle"/>
          </p:nvPr>
        </p:nvSpPr>
        <p:spPr>
          <a:xfrm>
            <a:off x="620486" y="1371601"/>
            <a:ext cx="6441622" cy="2885623"/>
          </a:xfrm>
        </p:spPr>
        <p:txBody>
          <a:bodyPr anchor="ctr" anchorCtr="0"/>
          <a:lstStyle>
            <a:lvl1pPr algn="l">
              <a:defRPr sz="4500"/>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2708902E-C874-334E-B892-8F49CF0B86DB}"/>
              </a:ext>
            </a:extLst>
          </p:cNvPr>
          <p:cNvSpPr>
            <a:spLocks noGrp="1"/>
          </p:cNvSpPr>
          <p:nvPr>
            <p:ph type="subTitle" idx="1"/>
          </p:nvPr>
        </p:nvSpPr>
        <p:spPr>
          <a:xfrm>
            <a:off x="628650" y="4550231"/>
            <a:ext cx="5829300" cy="1513113"/>
          </a:xfrm>
        </p:spPr>
        <p:txBody>
          <a:bodyPr anchor="ctr" anchorCtr="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a:extLst>
              <a:ext uri="{FF2B5EF4-FFF2-40B4-BE49-F238E27FC236}">
                <a16:creationId xmlns:a16="http://schemas.microsoft.com/office/drawing/2014/main" id="{55C4E7D9-7871-9C44-AEAB-2E9F150D813C}"/>
              </a:ext>
            </a:extLst>
          </p:cNvPr>
          <p:cNvSpPr>
            <a:spLocks noGrp="1"/>
          </p:cNvSpPr>
          <p:nvPr>
            <p:ph type="dt" sz="half" idx="10"/>
          </p:nvPr>
        </p:nvSpPr>
        <p:spPr/>
        <p:txBody>
          <a:bodyPr/>
          <a:lstStyle/>
          <a:p>
            <a:fld id="{0CE862C9-745F-D148-9383-9FE007AA26B2}" type="datetimeFigureOut">
              <a:rPr lang="en-US" smtClean="0"/>
              <a:t>9/3/2024</a:t>
            </a:fld>
            <a:endParaRPr lang="en-US"/>
          </a:p>
        </p:txBody>
      </p:sp>
      <p:sp>
        <p:nvSpPr>
          <p:cNvPr id="5" name="Footer Placeholder 4">
            <a:extLst>
              <a:ext uri="{FF2B5EF4-FFF2-40B4-BE49-F238E27FC236}">
                <a16:creationId xmlns:a16="http://schemas.microsoft.com/office/drawing/2014/main" id="{741AEE91-A16B-5C49-9DD3-B7BA6B180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2932B-B978-D248-8210-9049FDE3DD32}"/>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48709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F25F56-C957-4647-9D39-C37665D0A5A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Date Placeholder 1">
            <a:extLst>
              <a:ext uri="{FF2B5EF4-FFF2-40B4-BE49-F238E27FC236}">
                <a16:creationId xmlns:a16="http://schemas.microsoft.com/office/drawing/2014/main" id="{AC665720-E491-A34E-8E2F-60B1E641C369}"/>
              </a:ext>
            </a:extLst>
          </p:cNvPr>
          <p:cNvSpPr>
            <a:spLocks noGrp="1"/>
          </p:cNvSpPr>
          <p:nvPr>
            <p:ph type="dt" sz="half" idx="10"/>
          </p:nvPr>
        </p:nvSpPr>
        <p:spPr/>
        <p:txBody>
          <a:bodyPr/>
          <a:lstStyle/>
          <a:p>
            <a:fld id="{0CE862C9-745F-D148-9383-9FE007AA26B2}" type="datetimeFigureOut">
              <a:rPr lang="en-US" smtClean="0"/>
              <a:t>9/3/2024</a:t>
            </a:fld>
            <a:endParaRPr lang="en-US"/>
          </a:p>
        </p:txBody>
      </p:sp>
      <p:sp>
        <p:nvSpPr>
          <p:cNvPr id="3" name="Footer Placeholder 2">
            <a:extLst>
              <a:ext uri="{FF2B5EF4-FFF2-40B4-BE49-F238E27FC236}">
                <a16:creationId xmlns:a16="http://schemas.microsoft.com/office/drawing/2014/main" id="{E27574EC-90C6-9046-B64D-6882B45ACE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1D033F-EC83-034A-8D2F-DBC38AB379DB}"/>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173912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7930BA-CBF1-9A40-A4FC-C116E24A48C8}"/>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9761AA6-9B2B-6C4C-9201-1E54FD130C68}"/>
              </a:ext>
            </a:extLst>
          </p:cNvPr>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099A98C-8A97-0A41-AF02-7B1A0F0A669A}"/>
              </a:ext>
            </a:extLst>
          </p:cNvPr>
          <p:cNvSpPr>
            <a:spLocks noGrp="1"/>
          </p:cNvSpPr>
          <p:nvPr>
            <p:ph idx="1"/>
          </p:nvPr>
        </p:nvSpPr>
        <p:spPr>
          <a:xfrm>
            <a:off x="3887391" y="1363288"/>
            <a:ext cx="4629150" cy="44977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3350B398-3B01-9542-A9E1-950C122FA7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DDDEAE15-C206-FF4F-BC48-B5973A2E1A4F}"/>
              </a:ext>
            </a:extLst>
          </p:cNvPr>
          <p:cNvSpPr>
            <a:spLocks noGrp="1"/>
          </p:cNvSpPr>
          <p:nvPr>
            <p:ph type="dt" sz="half" idx="10"/>
          </p:nvPr>
        </p:nvSpPr>
        <p:spPr/>
        <p:txBody>
          <a:bodyPr/>
          <a:lstStyle/>
          <a:p>
            <a:fld id="{0CE862C9-745F-D148-9383-9FE007AA26B2}" type="datetimeFigureOut">
              <a:rPr lang="en-US" smtClean="0"/>
              <a:t>9/3/2024</a:t>
            </a:fld>
            <a:endParaRPr lang="en-US"/>
          </a:p>
        </p:txBody>
      </p:sp>
      <p:sp>
        <p:nvSpPr>
          <p:cNvPr id="6" name="Footer Placeholder 5">
            <a:extLst>
              <a:ext uri="{FF2B5EF4-FFF2-40B4-BE49-F238E27FC236}">
                <a16:creationId xmlns:a16="http://schemas.microsoft.com/office/drawing/2014/main" id="{5D6C9699-9A75-D749-84C0-2A826E94C6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BEC65-4294-EB48-83F1-7CC5430DB0AF}"/>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398325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2020F6-0188-FE47-925C-F5C2AC396BB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307790D-AED3-C848-B102-F1A3C63EC918}"/>
              </a:ext>
            </a:extLst>
          </p:cNvPr>
          <p:cNvSpPr>
            <a:spLocks noGrp="1"/>
          </p:cNvSpPr>
          <p:nvPr>
            <p:ph type="title"/>
          </p:nvPr>
        </p:nvSpPr>
        <p:spPr>
          <a:xfrm>
            <a:off x="629841" y="1404852"/>
            <a:ext cx="2949178" cy="1915013"/>
          </a:xfrm>
        </p:spPr>
        <p:txBody>
          <a:bodyPr anchor="ctr" anchorCtr="0"/>
          <a:lstStyle>
            <a:lvl1pPr>
              <a:defRPr sz="2400"/>
            </a:lvl1pPr>
          </a:lstStyle>
          <a:p>
            <a:r>
              <a:rPr lang="en-US" smtClean="0"/>
              <a:t>Click to edit Master title style</a:t>
            </a:r>
            <a:endParaRPr lang="en-US" dirty="0"/>
          </a:p>
        </p:txBody>
      </p:sp>
      <p:sp>
        <p:nvSpPr>
          <p:cNvPr id="3" name="Picture Placeholder 2">
            <a:extLst>
              <a:ext uri="{FF2B5EF4-FFF2-40B4-BE49-F238E27FC236}">
                <a16:creationId xmlns:a16="http://schemas.microsoft.com/office/drawing/2014/main" id="{BFC902DA-6D77-5C42-9AE7-93B16066EAD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3C283A11-BC70-7A4A-8134-411A8397E3EC}"/>
              </a:ext>
            </a:extLst>
          </p:cNvPr>
          <p:cNvSpPr>
            <a:spLocks noGrp="1"/>
          </p:cNvSpPr>
          <p:nvPr>
            <p:ph type="body" sz="half" idx="2"/>
          </p:nvPr>
        </p:nvSpPr>
        <p:spPr>
          <a:xfrm>
            <a:off x="629841" y="3424845"/>
            <a:ext cx="2949178" cy="244414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6662D0CB-EB7A-084F-91EA-CAAF8DCE2F3E}"/>
              </a:ext>
            </a:extLst>
          </p:cNvPr>
          <p:cNvSpPr>
            <a:spLocks noGrp="1"/>
          </p:cNvSpPr>
          <p:nvPr>
            <p:ph type="dt" sz="half" idx="10"/>
          </p:nvPr>
        </p:nvSpPr>
        <p:spPr/>
        <p:txBody>
          <a:bodyPr/>
          <a:lstStyle/>
          <a:p>
            <a:fld id="{0CE862C9-745F-D148-9383-9FE007AA26B2}" type="datetimeFigureOut">
              <a:rPr lang="en-US" smtClean="0"/>
              <a:t>9/3/2024</a:t>
            </a:fld>
            <a:endParaRPr lang="en-US"/>
          </a:p>
        </p:txBody>
      </p:sp>
      <p:sp>
        <p:nvSpPr>
          <p:cNvPr id="6" name="Footer Placeholder 5">
            <a:extLst>
              <a:ext uri="{FF2B5EF4-FFF2-40B4-BE49-F238E27FC236}">
                <a16:creationId xmlns:a16="http://schemas.microsoft.com/office/drawing/2014/main" id="{8A24D4A3-2E04-5A49-899D-80FB14C5F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7CC1D-B58A-FE4B-BC37-D6ADCF9AD1A3}"/>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246208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C18D46-CFB6-1C4B-9FC0-8EC07369A37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5552166-5EBE-7744-B409-EB93A1B0BEA9}"/>
              </a:ext>
            </a:extLst>
          </p:cNvPr>
          <p:cNvSpPr>
            <a:spLocks noGrp="1"/>
          </p:cNvSpPr>
          <p:nvPr>
            <p:ph type="title"/>
          </p:nvPr>
        </p:nvSpPr>
        <p:spPr>
          <a:xfrm>
            <a:off x="2686050" y="365126"/>
            <a:ext cx="5829300" cy="1325563"/>
          </a:xfrm>
        </p:spPr>
        <p:txBody>
          <a:bodyPr/>
          <a:lstStyle/>
          <a:p>
            <a:r>
              <a:rPr lang="en-US" smtClean="0"/>
              <a:t>Click to edit Master title style</a:t>
            </a:r>
            <a:endParaRPr lang="en-US" dirty="0"/>
          </a:p>
        </p:txBody>
      </p:sp>
      <p:sp>
        <p:nvSpPr>
          <p:cNvPr id="3" name="Vertical Text Placeholder 2">
            <a:extLst>
              <a:ext uri="{FF2B5EF4-FFF2-40B4-BE49-F238E27FC236}">
                <a16:creationId xmlns:a16="http://schemas.microsoft.com/office/drawing/2014/main" id="{EB534865-2E41-1F4D-BED3-4B74C8460431}"/>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CEA2C49B-4E0A-584D-9CC2-3B1E2C527356}"/>
              </a:ext>
            </a:extLst>
          </p:cNvPr>
          <p:cNvSpPr>
            <a:spLocks noGrp="1"/>
          </p:cNvSpPr>
          <p:nvPr>
            <p:ph type="dt" sz="half" idx="10"/>
          </p:nvPr>
        </p:nvSpPr>
        <p:spPr/>
        <p:txBody>
          <a:bodyPr/>
          <a:lstStyle/>
          <a:p>
            <a:fld id="{0CE862C9-745F-D148-9383-9FE007AA26B2}" type="datetimeFigureOut">
              <a:rPr lang="en-US" smtClean="0"/>
              <a:t>9/3/2024</a:t>
            </a:fld>
            <a:endParaRPr lang="en-US"/>
          </a:p>
        </p:txBody>
      </p:sp>
      <p:sp>
        <p:nvSpPr>
          <p:cNvPr id="5" name="Footer Placeholder 4">
            <a:extLst>
              <a:ext uri="{FF2B5EF4-FFF2-40B4-BE49-F238E27FC236}">
                <a16:creationId xmlns:a16="http://schemas.microsoft.com/office/drawing/2014/main" id="{749C3C36-DFDA-4140-965F-2FA5844D9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8843B-8D37-F044-BDF1-79C5786C7810}"/>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3827406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E7B534-5776-3847-93D8-84A27D7986C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Vertical Title 1">
            <a:extLst>
              <a:ext uri="{FF2B5EF4-FFF2-40B4-BE49-F238E27FC236}">
                <a16:creationId xmlns:a16="http://schemas.microsoft.com/office/drawing/2014/main" id="{9B2BE9DC-273B-194B-BC5E-FB06B8D9CAED}"/>
              </a:ext>
            </a:extLst>
          </p:cNvPr>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40CB4AC8-97E2-464D-9EC5-2754B234E3F3}"/>
              </a:ext>
            </a:extLst>
          </p:cNvPr>
          <p:cNvSpPr>
            <a:spLocks noGrp="1"/>
          </p:cNvSpPr>
          <p:nvPr>
            <p:ph type="body" orient="vert" idx="1"/>
          </p:nvPr>
        </p:nvSpPr>
        <p:spPr>
          <a:xfrm>
            <a:off x="628650" y="1346661"/>
            <a:ext cx="5800725" cy="48303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B61FDCC4-9CA5-EA43-81E8-48D0444325AA}"/>
              </a:ext>
            </a:extLst>
          </p:cNvPr>
          <p:cNvSpPr>
            <a:spLocks noGrp="1"/>
          </p:cNvSpPr>
          <p:nvPr>
            <p:ph type="dt" sz="half" idx="10"/>
          </p:nvPr>
        </p:nvSpPr>
        <p:spPr/>
        <p:txBody>
          <a:bodyPr/>
          <a:lstStyle/>
          <a:p>
            <a:fld id="{0CE862C9-745F-D148-9383-9FE007AA26B2}" type="datetimeFigureOut">
              <a:rPr lang="en-US" smtClean="0"/>
              <a:t>9/3/2024</a:t>
            </a:fld>
            <a:endParaRPr lang="en-US"/>
          </a:p>
        </p:txBody>
      </p:sp>
      <p:sp>
        <p:nvSpPr>
          <p:cNvPr id="5" name="Footer Placeholder 4">
            <a:extLst>
              <a:ext uri="{FF2B5EF4-FFF2-40B4-BE49-F238E27FC236}">
                <a16:creationId xmlns:a16="http://schemas.microsoft.com/office/drawing/2014/main" id="{C1C6C286-A8E2-714A-B5FC-85F5371A0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8022E-4C80-5F4E-B1F1-D892BA415BB8}"/>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578711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p:cSld name="4_Title and Content">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 name="Google Shape;34;p5"/>
          <p:cNvSpPr txBox="1">
            <a:spLocks noGrp="1"/>
          </p:cNvSpPr>
          <p:nvPr>
            <p:ph type="title"/>
          </p:nvPr>
        </p:nvSpPr>
        <p:spPr>
          <a:xfrm>
            <a:off x="628651" y="365126"/>
            <a:ext cx="644285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6551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90"/>
        <p:cNvGrpSpPr/>
        <p:nvPr/>
      </p:nvGrpSpPr>
      <p:grpSpPr>
        <a:xfrm>
          <a:off x="0" y="0"/>
          <a:ext cx="0" cy="0"/>
          <a:chOff x="0" y="0"/>
          <a:chExt cx="0" cy="0"/>
        </a:xfrm>
      </p:grpSpPr>
      <p:pic>
        <p:nvPicPr>
          <p:cNvPr id="91" name="Google Shape;91;p1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2" name="Google Shape;92;p13"/>
          <p:cNvSpPr txBox="1">
            <a:spLocks noGrp="1"/>
          </p:cNvSpPr>
          <p:nvPr>
            <p:ph type="title"/>
          </p:nvPr>
        </p:nvSpPr>
        <p:spPr>
          <a:xfrm>
            <a:off x="629841" y="1404852"/>
            <a:ext cx="2949178" cy="19150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3"/>
          <p:cNvSpPr>
            <a:spLocks noGrp="1"/>
          </p:cNvSpPr>
          <p:nvPr>
            <p:ph type="pic" idx="2"/>
          </p:nvPr>
        </p:nvSpPr>
        <p:spPr>
          <a:xfrm>
            <a:off x="3887391" y="987426"/>
            <a:ext cx="4629150" cy="4873625"/>
          </a:xfrm>
          <a:prstGeom prst="rect">
            <a:avLst/>
          </a:prstGeom>
          <a:noFill/>
          <a:ln>
            <a:noFill/>
          </a:ln>
        </p:spPr>
      </p:sp>
      <p:sp>
        <p:nvSpPr>
          <p:cNvPr id="94" name="Google Shape;94;p13"/>
          <p:cNvSpPr txBox="1">
            <a:spLocks noGrp="1"/>
          </p:cNvSpPr>
          <p:nvPr>
            <p:ph type="body" idx="1"/>
          </p:nvPr>
        </p:nvSpPr>
        <p:spPr>
          <a:xfrm>
            <a:off x="629841" y="3424845"/>
            <a:ext cx="2949178" cy="2444143"/>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95" name="Google Shape;95;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37073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4_Title and Content">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7" name="Google Shape;27;p4"/>
          <p:cNvSpPr txBox="1">
            <a:spLocks noGrp="1"/>
          </p:cNvSpPr>
          <p:nvPr>
            <p:ph type="title"/>
          </p:nvPr>
        </p:nvSpPr>
        <p:spPr>
          <a:xfrm>
            <a:off x="2070340" y="320676"/>
            <a:ext cx="644501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547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4_Title and Content">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 name="Google Shape;41;p6"/>
          <p:cNvSpPr txBox="1">
            <a:spLocks noGrp="1"/>
          </p:cNvSpPr>
          <p:nvPr>
            <p:ph type="title"/>
          </p:nvPr>
        </p:nvSpPr>
        <p:spPr>
          <a:xfrm>
            <a:off x="2050930" y="363538"/>
            <a:ext cx="646442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7525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7BF438-3DE7-F54E-BEF5-EBA820CCF4CC}"/>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628651" y="365126"/>
            <a:ext cx="5829299" cy="1325563"/>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9/3/2024</a:t>
            </a:fld>
            <a:endParaRPr lang="en-US"/>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78358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F7A746-610E-D44B-85AF-2BE80C30AC4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2686050" y="320676"/>
            <a:ext cx="5829300" cy="1325563"/>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9/3/2024</a:t>
            </a:fld>
            <a:endParaRPr lang="en-US"/>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89713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E78E74-C4E2-3841-AC1C-E17441B88F2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628651" y="365126"/>
            <a:ext cx="5829299" cy="1325563"/>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9/3/2024</a:t>
            </a:fld>
            <a:endParaRPr lang="en-US"/>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404488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AB6F14-D77A-A84A-8815-C76C756A355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8D20389-BA8F-704F-9750-7536177C8D8B}"/>
              </a:ext>
            </a:extLst>
          </p:cNvPr>
          <p:cNvSpPr>
            <a:spLocks noGrp="1"/>
          </p:cNvSpPr>
          <p:nvPr>
            <p:ph type="title"/>
          </p:nvPr>
        </p:nvSpPr>
        <p:spPr>
          <a:xfrm>
            <a:off x="2686050" y="363538"/>
            <a:ext cx="5829300" cy="1325563"/>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2A1EFAA4-C7BB-604B-90CB-961AF003FE67}"/>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80340FFB-2868-514B-803F-DB2F1173C947}"/>
              </a:ext>
            </a:extLst>
          </p:cNvPr>
          <p:cNvSpPr>
            <a:spLocks noGrp="1"/>
          </p:cNvSpPr>
          <p:nvPr>
            <p:ph type="dt" sz="half" idx="10"/>
          </p:nvPr>
        </p:nvSpPr>
        <p:spPr/>
        <p:txBody>
          <a:bodyPr/>
          <a:lstStyle/>
          <a:p>
            <a:fld id="{0CE862C9-745F-D148-9383-9FE007AA26B2}" type="datetimeFigureOut">
              <a:rPr lang="en-US" smtClean="0"/>
              <a:t>9/3/2024</a:t>
            </a:fld>
            <a:endParaRPr lang="en-US"/>
          </a:p>
        </p:txBody>
      </p:sp>
      <p:sp>
        <p:nvSpPr>
          <p:cNvPr id="5" name="Footer Placeholder 4">
            <a:extLst>
              <a:ext uri="{FF2B5EF4-FFF2-40B4-BE49-F238E27FC236}">
                <a16:creationId xmlns:a16="http://schemas.microsoft.com/office/drawing/2014/main" id="{04E1BDC5-DDED-6146-879E-5D3E0014D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D39F8-25C0-C64F-AF6F-86AAF9B9216D}"/>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291277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2387C5-CB14-C74C-92FC-D4FBA419B45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718DBE9-072B-7241-8A87-71975F078EE6}"/>
              </a:ext>
            </a:extLst>
          </p:cNvPr>
          <p:cNvSpPr>
            <a:spLocks noGrp="1"/>
          </p:cNvSpPr>
          <p:nvPr>
            <p:ph type="title"/>
          </p:nvPr>
        </p:nvSpPr>
        <p:spPr>
          <a:xfrm>
            <a:off x="623888" y="1709739"/>
            <a:ext cx="7886700" cy="2852737"/>
          </a:xfrm>
        </p:spPr>
        <p:txBody>
          <a:bodyPr anchor="ctr" anchorCtr="0"/>
          <a:lstStyle>
            <a:lvl1pPr>
              <a:defRPr sz="450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A890ED09-B9EE-084E-82F8-32CFEFE5B0D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1B526643-5CAD-CD44-B814-180BDDDDF0C2}"/>
              </a:ext>
            </a:extLst>
          </p:cNvPr>
          <p:cNvSpPr>
            <a:spLocks noGrp="1"/>
          </p:cNvSpPr>
          <p:nvPr>
            <p:ph type="dt" sz="half" idx="10"/>
          </p:nvPr>
        </p:nvSpPr>
        <p:spPr/>
        <p:txBody>
          <a:bodyPr/>
          <a:lstStyle/>
          <a:p>
            <a:fld id="{0CE862C9-745F-D148-9383-9FE007AA26B2}" type="datetimeFigureOut">
              <a:rPr lang="en-US" smtClean="0"/>
              <a:t>9/3/2024</a:t>
            </a:fld>
            <a:endParaRPr lang="en-US"/>
          </a:p>
        </p:txBody>
      </p:sp>
      <p:sp>
        <p:nvSpPr>
          <p:cNvPr id="5" name="Footer Placeholder 4">
            <a:extLst>
              <a:ext uri="{FF2B5EF4-FFF2-40B4-BE49-F238E27FC236}">
                <a16:creationId xmlns:a16="http://schemas.microsoft.com/office/drawing/2014/main" id="{B19FCC28-1FB5-E54C-9D07-7BE932DCA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7225A-88E4-6E43-B0E8-EE0330BA200F}"/>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120824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0EC56D-664E-1E4F-B6ED-7FE51EA0ACD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CF4EEE-DC01-684F-83BF-8FCBEE302C15}"/>
              </a:ext>
            </a:extLst>
          </p:cNvPr>
          <p:cNvSpPr>
            <a:spLocks noGrp="1"/>
          </p:cNvSpPr>
          <p:nvPr>
            <p:ph type="title"/>
          </p:nvPr>
        </p:nvSpPr>
        <p:spPr>
          <a:xfrm>
            <a:off x="628651" y="365126"/>
            <a:ext cx="5829299" cy="1325563"/>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EEC78EED-1FD4-D94A-97D0-F847F8679553}"/>
              </a:ext>
            </a:extLst>
          </p:cNvPr>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8F6B8DD1-7C85-624C-B205-44A74D12AEB3}"/>
              </a:ext>
            </a:extLst>
          </p:cNvPr>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4CAEBE36-2F6E-0347-9313-4065B2C9C7B5}"/>
              </a:ext>
            </a:extLst>
          </p:cNvPr>
          <p:cNvSpPr>
            <a:spLocks noGrp="1"/>
          </p:cNvSpPr>
          <p:nvPr>
            <p:ph type="dt" sz="half" idx="10"/>
          </p:nvPr>
        </p:nvSpPr>
        <p:spPr/>
        <p:txBody>
          <a:bodyPr/>
          <a:lstStyle/>
          <a:p>
            <a:fld id="{0CE862C9-745F-D148-9383-9FE007AA26B2}" type="datetimeFigureOut">
              <a:rPr lang="en-US" smtClean="0"/>
              <a:t>9/3/2024</a:t>
            </a:fld>
            <a:endParaRPr lang="en-US"/>
          </a:p>
        </p:txBody>
      </p:sp>
      <p:sp>
        <p:nvSpPr>
          <p:cNvPr id="6" name="Footer Placeholder 5">
            <a:extLst>
              <a:ext uri="{FF2B5EF4-FFF2-40B4-BE49-F238E27FC236}">
                <a16:creationId xmlns:a16="http://schemas.microsoft.com/office/drawing/2014/main" id="{D0D8711D-1157-DB4F-9CC3-187EDC717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C7687-6A98-7043-90C4-21063642E9A0}"/>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138311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4227CD-9EF9-8549-84D6-FC28026F6CF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88B1DCE7-4BBF-2B49-B53B-0F4112F4B81C}"/>
              </a:ext>
            </a:extLst>
          </p:cNvPr>
          <p:cNvSpPr>
            <a:spLocks noGrp="1"/>
          </p:cNvSpPr>
          <p:nvPr>
            <p:ph type="title"/>
          </p:nvPr>
        </p:nvSpPr>
        <p:spPr>
          <a:xfrm>
            <a:off x="2686049" y="365126"/>
            <a:ext cx="5830491" cy="1325563"/>
          </a:xfrm>
        </p:spPr>
        <p:txBody>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3A2CD234-176B-C840-B26F-FDA48DC0B28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A0ECF719-3078-6B42-8583-5BA3EFFDE26A}"/>
              </a:ext>
            </a:extLst>
          </p:cNvPr>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DE1E490F-C95E-0842-A74B-2D85F924811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8A4FFC72-488A-944B-ADAF-AFD187635F79}"/>
              </a:ext>
            </a:extLst>
          </p:cNvPr>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99ADAE21-1C92-E24E-A06D-D4C4D9348087}"/>
              </a:ext>
            </a:extLst>
          </p:cNvPr>
          <p:cNvSpPr>
            <a:spLocks noGrp="1"/>
          </p:cNvSpPr>
          <p:nvPr>
            <p:ph type="dt" sz="half" idx="10"/>
          </p:nvPr>
        </p:nvSpPr>
        <p:spPr/>
        <p:txBody>
          <a:bodyPr/>
          <a:lstStyle/>
          <a:p>
            <a:fld id="{0CE862C9-745F-D148-9383-9FE007AA26B2}" type="datetimeFigureOut">
              <a:rPr lang="en-US" smtClean="0"/>
              <a:t>9/3/2024</a:t>
            </a:fld>
            <a:endParaRPr lang="en-US"/>
          </a:p>
        </p:txBody>
      </p:sp>
      <p:sp>
        <p:nvSpPr>
          <p:cNvPr id="8" name="Footer Placeholder 7">
            <a:extLst>
              <a:ext uri="{FF2B5EF4-FFF2-40B4-BE49-F238E27FC236}">
                <a16:creationId xmlns:a16="http://schemas.microsoft.com/office/drawing/2014/main" id="{44E98D20-7B5F-9F43-AFB2-8C28EE3641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143AEA-3E6A-224E-9903-3F6EF9B99CB9}"/>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126618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940111-8F89-D446-8524-09C45E25DB58}"/>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D851582-F1C5-4846-8D4D-A82356313D0C}"/>
              </a:ext>
            </a:extLst>
          </p:cNvPr>
          <p:cNvSpPr>
            <a:spLocks noGrp="1"/>
          </p:cNvSpPr>
          <p:nvPr>
            <p:ph type="title"/>
          </p:nvPr>
        </p:nvSpPr>
        <p:spPr>
          <a:xfrm>
            <a:off x="628651" y="365126"/>
            <a:ext cx="5829300" cy="1325563"/>
          </a:xfrm>
        </p:spPr>
        <p:txBody>
          <a:bodyPr/>
          <a:lstStyle/>
          <a:p>
            <a:r>
              <a:rPr lang="en-US" smtClean="0"/>
              <a:t>Click to edit Master title style</a:t>
            </a:r>
            <a:endParaRPr lang="en-US" dirty="0"/>
          </a:p>
        </p:txBody>
      </p:sp>
      <p:sp>
        <p:nvSpPr>
          <p:cNvPr id="3" name="Date Placeholder 2">
            <a:extLst>
              <a:ext uri="{FF2B5EF4-FFF2-40B4-BE49-F238E27FC236}">
                <a16:creationId xmlns:a16="http://schemas.microsoft.com/office/drawing/2014/main" id="{A8F12522-5972-5544-B2B0-569B746225F5}"/>
              </a:ext>
            </a:extLst>
          </p:cNvPr>
          <p:cNvSpPr>
            <a:spLocks noGrp="1"/>
          </p:cNvSpPr>
          <p:nvPr>
            <p:ph type="dt" sz="half" idx="10"/>
          </p:nvPr>
        </p:nvSpPr>
        <p:spPr/>
        <p:txBody>
          <a:bodyPr/>
          <a:lstStyle/>
          <a:p>
            <a:fld id="{0CE862C9-745F-D148-9383-9FE007AA26B2}" type="datetimeFigureOut">
              <a:rPr lang="en-US" smtClean="0"/>
              <a:t>9/3/2024</a:t>
            </a:fld>
            <a:endParaRPr lang="en-US"/>
          </a:p>
        </p:txBody>
      </p:sp>
      <p:sp>
        <p:nvSpPr>
          <p:cNvPr id="4" name="Footer Placeholder 3">
            <a:extLst>
              <a:ext uri="{FF2B5EF4-FFF2-40B4-BE49-F238E27FC236}">
                <a16:creationId xmlns:a16="http://schemas.microsoft.com/office/drawing/2014/main" id="{2B5DA1CB-FAF7-ED44-9564-1F0DCBCA05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518600-5988-B84F-B98F-31918F31CE50}"/>
              </a:ext>
            </a:extLst>
          </p:cNvPr>
          <p:cNvSpPr>
            <a:spLocks noGrp="1"/>
          </p:cNvSpPr>
          <p:nvPr>
            <p:ph type="sldNum" sz="quarter" idx="12"/>
          </p:nvPr>
        </p:nvSpPr>
        <p:spPr/>
        <p:txBody>
          <a:bodyPr/>
          <a:lstStyle/>
          <a:p>
            <a:fld id="{871EC658-5955-2042-9124-E010C3F96FCB}" type="slidenum">
              <a:rPr lang="en-US" smtClean="0"/>
              <a:t>‹#›</a:t>
            </a:fld>
            <a:endParaRPr lang="en-US"/>
          </a:p>
        </p:txBody>
      </p:sp>
    </p:spTree>
    <p:extLst>
      <p:ext uri="{BB962C8B-B14F-4D97-AF65-F5344CB8AC3E}">
        <p14:creationId xmlns:p14="http://schemas.microsoft.com/office/powerpoint/2010/main" val="42371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A5D83-D6EE-0D46-97E5-BD8C3257707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96A53595-CFB4-4F42-B39C-95BF25B4B05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088D6-B061-7F4A-9C87-7DDB38C5A0F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E862C9-745F-D148-9383-9FE007AA26B2}" type="datetimeFigureOut">
              <a:rPr lang="en-US" smtClean="0"/>
              <a:t>9/3/2024</a:t>
            </a:fld>
            <a:endParaRPr lang="en-US"/>
          </a:p>
        </p:txBody>
      </p:sp>
      <p:sp>
        <p:nvSpPr>
          <p:cNvPr id="5" name="Footer Placeholder 4">
            <a:extLst>
              <a:ext uri="{FF2B5EF4-FFF2-40B4-BE49-F238E27FC236}">
                <a16:creationId xmlns:a16="http://schemas.microsoft.com/office/drawing/2014/main" id="{D86C2F4A-951D-5E4E-B60F-E3F96F17D17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7DC374-17D3-CB49-B67E-DD6B2AA544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1EC658-5955-2042-9124-E010C3F96FCB}" type="slidenum">
              <a:rPr lang="en-US" smtClean="0"/>
              <a:t>‹#›</a:t>
            </a:fld>
            <a:endParaRPr lang="en-US"/>
          </a:p>
        </p:txBody>
      </p:sp>
    </p:spTree>
    <p:extLst>
      <p:ext uri="{BB962C8B-B14F-4D97-AF65-F5344CB8AC3E}">
        <p14:creationId xmlns:p14="http://schemas.microsoft.com/office/powerpoint/2010/main" val="170152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 id="2147483664" r:id="rId16"/>
    <p:sldLayoutId id="2147483665" r:id="rId17"/>
    <p:sldLayoutId id="2147483666"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ramapo.edu/chc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hyperlink" Target="https://store.samhsa.gov/sites/default/files/d7/priv/sma16-4958.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ramapo.edu/sud/recovery-program/"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ramapo.edu/counseling/red-folder/"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ramapo.edu/counseling/red-folder/"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ramapo.edu/bi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ramapo.edu/chcs/files/2019/08/MLOA-2019-Revision.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E3A2-AEA2-CF4F-9837-C07F02560EDF}"/>
              </a:ext>
            </a:extLst>
          </p:cNvPr>
          <p:cNvSpPr>
            <a:spLocks noGrp="1"/>
          </p:cNvSpPr>
          <p:nvPr>
            <p:ph type="ctrTitle"/>
          </p:nvPr>
        </p:nvSpPr>
        <p:spPr/>
        <p:txBody>
          <a:bodyPr>
            <a:normAutofit fontScale="90000"/>
          </a:bodyPr>
          <a:lstStyle/>
          <a:p>
            <a:r>
              <a:rPr lang="en-US" sz="3200" b="1" cap="small" dirty="0" smtClean="0">
                <a:solidFill>
                  <a:schemeClr val="tx2">
                    <a:lumMod val="75000"/>
                  </a:schemeClr>
                </a:solidFill>
              </a:rPr>
              <a:t>New Faculty Orientation:</a:t>
            </a:r>
            <a:br>
              <a:rPr lang="en-US" sz="3200" b="1" cap="small" dirty="0" smtClean="0">
                <a:solidFill>
                  <a:schemeClr val="tx2">
                    <a:lumMod val="75000"/>
                  </a:schemeClr>
                </a:solidFill>
              </a:rPr>
            </a:br>
            <a:r>
              <a:rPr lang="en-US" sz="3200" b="1" cap="small" dirty="0" smtClean="0">
                <a:solidFill>
                  <a:schemeClr val="tx2">
                    <a:lumMod val="75000"/>
                  </a:schemeClr>
                </a:solidFill>
              </a:rPr>
              <a:t/>
            </a:r>
            <a:br>
              <a:rPr lang="en-US" sz="3200" b="1" cap="small" dirty="0" smtClean="0">
                <a:solidFill>
                  <a:schemeClr val="tx2">
                    <a:lumMod val="75000"/>
                  </a:schemeClr>
                </a:solidFill>
              </a:rPr>
            </a:br>
            <a:r>
              <a:rPr lang="en-US" sz="3200" b="1" cap="small" dirty="0" smtClean="0">
                <a:solidFill>
                  <a:schemeClr val="tx2">
                    <a:lumMod val="75000"/>
                  </a:schemeClr>
                </a:solidFill>
              </a:rPr>
              <a:t>Center for Health &amp; Counseling Services</a:t>
            </a:r>
            <a:br>
              <a:rPr lang="en-US" sz="3200" b="1" cap="small" dirty="0" smtClean="0">
                <a:solidFill>
                  <a:schemeClr val="tx2">
                    <a:lumMod val="75000"/>
                  </a:schemeClr>
                </a:solidFill>
              </a:rPr>
            </a:br>
            <a:r>
              <a:rPr lang="en-US" sz="3200" b="1" cap="small" dirty="0" smtClean="0">
                <a:solidFill>
                  <a:schemeClr val="tx2">
                    <a:lumMod val="75000"/>
                  </a:schemeClr>
                </a:solidFill>
              </a:rPr>
              <a:t/>
            </a:r>
            <a:br>
              <a:rPr lang="en-US" sz="3200" b="1" cap="small" dirty="0" smtClean="0">
                <a:solidFill>
                  <a:schemeClr val="tx2">
                    <a:lumMod val="75000"/>
                  </a:schemeClr>
                </a:solidFill>
              </a:rPr>
            </a:br>
            <a:r>
              <a:rPr lang="en-US" sz="3200" b="1" cap="small" dirty="0" smtClean="0">
                <a:solidFill>
                  <a:schemeClr val="tx2">
                    <a:lumMod val="75000"/>
                  </a:schemeClr>
                </a:solidFill>
              </a:rPr>
              <a:t>Behavioral Intervention team</a:t>
            </a:r>
            <a:endParaRPr lang="en-US" sz="3200" cap="small" dirty="0"/>
          </a:p>
        </p:txBody>
      </p:sp>
      <p:sp>
        <p:nvSpPr>
          <p:cNvPr id="3" name="Subtitle 2">
            <a:extLst>
              <a:ext uri="{FF2B5EF4-FFF2-40B4-BE49-F238E27FC236}">
                <a16:creationId xmlns:a16="http://schemas.microsoft.com/office/drawing/2014/main" id="{6A286B83-20BA-4346-92EB-392DD2F982A7}"/>
              </a:ext>
            </a:extLst>
          </p:cNvPr>
          <p:cNvSpPr>
            <a:spLocks noGrp="1"/>
          </p:cNvSpPr>
          <p:nvPr>
            <p:ph type="subTitle" idx="1"/>
          </p:nvPr>
        </p:nvSpPr>
        <p:spPr>
          <a:xfrm>
            <a:off x="1354975" y="4904509"/>
            <a:ext cx="4139738" cy="1895301"/>
          </a:xfrm>
        </p:spPr>
        <p:txBody>
          <a:bodyPr>
            <a:normAutofit/>
          </a:bodyPr>
          <a:lstStyle/>
          <a:p>
            <a:pPr algn="r">
              <a:defRPr/>
            </a:pPr>
            <a:r>
              <a:rPr lang="en-US" dirty="0">
                <a:latin typeface="Cambria Math" panose="02040503050406030204" pitchFamily="18" charset="0"/>
                <a:ea typeface="Cambria Math" panose="02040503050406030204" pitchFamily="18" charset="0"/>
              </a:rPr>
              <a:t>Presented by:</a:t>
            </a:r>
          </a:p>
          <a:p>
            <a:pPr algn="r">
              <a:defRPr/>
            </a:pPr>
            <a:r>
              <a:rPr lang="en-US" dirty="0">
                <a:latin typeface="Cambria Math" panose="02040503050406030204" pitchFamily="18" charset="0"/>
                <a:ea typeface="Cambria Math" panose="02040503050406030204" pitchFamily="18" charset="0"/>
              </a:rPr>
              <a:t>Judith Green, </a:t>
            </a:r>
            <a:r>
              <a:rPr lang="en-US" dirty="0" err="1">
                <a:latin typeface="Cambria Math" panose="02040503050406030204" pitchFamily="18" charset="0"/>
                <a:ea typeface="Cambria Math" panose="02040503050406030204" pitchFamily="18" charset="0"/>
              </a:rPr>
              <a:t>Psy.D</a:t>
            </a:r>
            <a:r>
              <a:rPr lang="en-US" dirty="0">
                <a:latin typeface="Cambria Math" panose="02040503050406030204" pitchFamily="18" charset="0"/>
                <a:ea typeface="Cambria Math" panose="02040503050406030204" pitchFamily="18" charset="0"/>
              </a:rPr>
              <a:t>.</a:t>
            </a:r>
          </a:p>
          <a:p>
            <a:pPr algn="r">
              <a:defRPr/>
            </a:pPr>
            <a:r>
              <a:rPr lang="en-US" dirty="0">
                <a:latin typeface="Cambria Math" panose="02040503050406030204" pitchFamily="18" charset="0"/>
                <a:ea typeface="Cambria Math" panose="02040503050406030204" pitchFamily="18" charset="0"/>
              </a:rPr>
              <a:t>Director, Center for Health and Counseling Services </a:t>
            </a:r>
          </a:p>
          <a:p>
            <a:pPr algn="r">
              <a:defRPr/>
            </a:pPr>
            <a:endParaRPr lang="en-US" dirty="0">
              <a:latin typeface="Cambria Math" panose="02040503050406030204" pitchFamily="18" charset="0"/>
              <a:ea typeface="Cambria Math" panose="02040503050406030204" pitchFamily="18" charset="0"/>
            </a:endParaRPr>
          </a:p>
          <a:p>
            <a:endParaRPr lang="en-US" dirty="0"/>
          </a:p>
        </p:txBody>
      </p:sp>
    </p:spTree>
    <p:extLst>
      <p:ext uri="{BB962C8B-B14F-4D97-AF65-F5344CB8AC3E}">
        <p14:creationId xmlns:p14="http://schemas.microsoft.com/office/powerpoint/2010/main" val="114855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58"/>
          <p:cNvPicPr preferRelativeResize="0"/>
          <p:nvPr/>
        </p:nvPicPr>
        <p:blipFill>
          <a:blip r:embed="rId3">
            <a:alphaModFix/>
          </a:blip>
          <a:stretch>
            <a:fillRect/>
          </a:stretch>
        </p:blipFill>
        <p:spPr>
          <a:xfrm>
            <a:off x="0" y="857250"/>
            <a:ext cx="9144004" cy="5143490"/>
          </a:xfrm>
          <a:prstGeom prst="rect">
            <a:avLst/>
          </a:prstGeom>
          <a:noFill/>
          <a:ln>
            <a:noFill/>
          </a:ln>
        </p:spPr>
      </p:pic>
    </p:spTree>
    <p:extLst>
      <p:ext uri="{BB962C8B-B14F-4D97-AF65-F5344CB8AC3E}">
        <p14:creationId xmlns:p14="http://schemas.microsoft.com/office/powerpoint/2010/main" val="2514468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Statement</a:t>
            </a:r>
            <a:endParaRPr lang="en-US" dirty="0"/>
          </a:p>
        </p:txBody>
      </p:sp>
      <p:sp>
        <p:nvSpPr>
          <p:cNvPr id="3" name="Content Placeholder 2"/>
          <p:cNvSpPr>
            <a:spLocks noGrp="1"/>
          </p:cNvSpPr>
          <p:nvPr>
            <p:ph idx="1"/>
          </p:nvPr>
        </p:nvSpPr>
        <p:spPr>
          <a:xfrm>
            <a:off x="628650" y="1437997"/>
            <a:ext cx="7886700" cy="4351338"/>
          </a:xfrm>
        </p:spPr>
        <p:txBody>
          <a:bodyPr>
            <a:normAutofit lnSpcReduction="10000"/>
          </a:bodyPr>
          <a:lstStyle/>
          <a:p>
            <a:pPr marL="0" indent="0" fontAlgn="base">
              <a:buNone/>
            </a:pPr>
            <a:r>
              <a:rPr lang="en-US" dirty="0"/>
              <a:t>Ramapo faculty recognize that mental health concerns can impact academic performance and interfere with daily life activities. Because stress is a normal part of the college experience, learning to manage stress effectively is crucial to your well-being and overall success. When you are part of the RCNJ community, you are not alone. The Center for Health and Counseling Services (CHCS) can support and help you improve your ability to balance the many demands on the road towards earning your degree. Counseling is confidential and free to all Ramapo students. You are encouraged to reach out to the Counseling Services regarding any mental health concerns (Office location: D-216, 201-684-7522) For emergencies outside of business hours call 201-684-7522 and press 2) to speak with a counselor. To find more mental health resources and information about CHCS services visit their website: </a:t>
            </a:r>
            <a:r>
              <a:rPr lang="en-US" dirty="0">
                <a:hlinkClick r:id="rId2"/>
              </a:rPr>
              <a:t>https://www.ramapo.edu/chcs/</a:t>
            </a:r>
            <a:endParaRPr lang="en-US" dirty="0"/>
          </a:p>
          <a:p>
            <a:endParaRPr lang="en-US" dirty="0"/>
          </a:p>
        </p:txBody>
      </p:sp>
      <p:sp>
        <p:nvSpPr>
          <p:cNvPr id="4" name="Rectangle 3"/>
          <p:cNvSpPr/>
          <p:nvPr/>
        </p:nvSpPr>
        <p:spPr>
          <a:xfrm>
            <a:off x="4447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3014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1"/>
          <p:cNvSpPr txBox="1">
            <a:spLocks noGrp="1"/>
          </p:cNvSpPr>
          <p:nvPr>
            <p:ph type="body" idx="1"/>
          </p:nvPr>
        </p:nvSpPr>
        <p:spPr>
          <a:xfrm>
            <a:off x="410906" y="5072756"/>
            <a:ext cx="8799300" cy="878400"/>
          </a:xfrm>
          <a:prstGeom prst="rect">
            <a:avLst/>
          </a:prstGeom>
        </p:spPr>
        <p:txBody>
          <a:bodyPr spcFirstLastPara="1" vert="horz" wrap="square" lIns="68569" tIns="34275" rIns="68569" bIns="34275" rtlCol="0" anchor="t" anchorCtr="0">
            <a:normAutofit/>
          </a:bodyPr>
          <a:lstStyle/>
          <a:p>
            <a:pPr marL="0" indent="0">
              <a:buNone/>
            </a:pPr>
            <a:endParaRPr dirty="0"/>
          </a:p>
        </p:txBody>
      </p:sp>
      <p:pic>
        <p:nvPicPr>
          <p:cNvPr id="432" name="Google Shape;432;p61"/>
          <p:cNvPicPr preferRelativeResize="0"/>
          <p:nvPr/>
        </p:nvPicPr>
        <p:blipFill>
          <a:blip r:embed="rId3">
            <a:alphaModFix/>
          </a:blip>
          <a:stretch>
            <a:fillRect/>
          </a:stretch>
        </p:blipFill>
        <p:spPr>
          <a:xfrm>
            <a:off x="2681588" y="1019926"/>
            <a:ext cx="3382931" cy="1272356"/>
          </a:xfrm>
          <a:prstGeom prst="rect">
            <a:avLst/>
          </a:prstGeom>
          <a:noFill/>
          <a:ln>
            <a:noFill/>
          </a:ln>
        </p:spPr>
      </p:pic>
      <p:pic>
        <p:nvPicPr>
          <p:cNvPr id="433" name="Google Shape;433;p61"/>
          <p:cNvPicPr preferRelativeResize="0"/>
          <p:nvPr/>
        </p:nvPicPr>
        <p:blipFill>
          <a:blip r:embed="rId4">
            <a:alphaModFix/>
          </a:blip>
          <a:stretch>
            <a:fillRect/>
          </a:stretch>
        </p:blipFill>
        <p:spPr>
          <a:xfrm>
            <a:off x="2996850" y="2292282"/>
            <a:ext cx="2663850" cy="2663851"/>
          </a:xfrm>
          <a:prstGeom prst="rect">
            <a:avLst/>
          </a:prstGeom>
          <a:noFill/>
          <a:ln>
            <a:noFill/>
          </a:ln>
        </p:spPr>
      </p:pic>
      <p:sp>
        <p:nvSpPr>
          <p:cNvPr id="434" name="Google Shape;434;p61"/>
          <p:cNvSpPr txBox="1"/>
          <p:nvPr/>
        </p:nvSpPr>
        <p:spPr>
          <a:xfrm>
            <a:off x="5795438" y="2572106"/>
            <a:ext cx="3188250" cy="2104200"/>
          </a:xfrm>
          <a:prstGeom prst="rect">
            <a:avLst/>
          </a:prstGeom>
          <a:noFill/>
          <a:ln>
            <a:noFill/>
          </a:ln>
        </p:spPr>
        <p:txBody>
          <a:bodyPr spcFirstLastPara="1" wrap="square" lIns="68569" tIns="68569" rIns="68569" bIns="68569" anchor="t" anchorCtr="0">
            <a:noAutofit/>
          </a:bodyPr>
          <a:lstStyle/>
          <a:p>
            <a:r>
              <a:rPr lang="en-US" sz="1875">
                <a:solidFill>
                  <a:schemeClr val="dk1"/>
                </a:solidFill>
              </a:rPr>
              <a:t>Learn how to:</a:t>
            </a:r>
            <a:endParaRPr sz="1875">
              <a:solidFill>
                <a:schemeClr val="dk1"/>
              </a:solidFill>
            </a:endParaRPr>
          </a:p>
          <a:p>
            <a:pPr marL="342900" indent="-285750">
              <a:buClr>
                <a:schemeClr val="dk1"/>
              </a:buClr>
              <a:buSzPts val="2400"/>
              <a:buChar char="●"/>
            </a:pPr>
            <a:r>
              <a:rPr lang="en-US">
                <a:solidFill>
                  <a:schemeClr val="dk1"/>
                </a:solidFill>
              </a:rPr>
              <a:t>identify people at risk for suicide</a:t>
            </a:r>
            <a:endParaRPr>
              <a:solidFill>
                <a:schemeClr val="dk1"/>
              </a:solidFill>
            </a:endParaRPr>
          </a:p>
          <a:p>
            <a:pPr marL="342900" indent="-285750">
              <a:buClr>
                <a:schemeClr val="dk1"/>
              </a:buClr>
              <a:buSzPts val="2400"/>
              <a:buChar char="●"/>
            </a:pPr>
            <a:r>
              <a:rPr lang="en-US">
                <a:solidFill>
                  <a:schemeClr val="dk1"/>
                </a:solidFill>
              </a:rPr>
              <a:t>recognize the risk factors, protective factors, and warning signs</a:t>
            </a:r>
            <a:endParaRPr>
              <a:solidFill>
                <a:schemeClr val="dk1"/>
              </a:solidFill>
            </a:endParaRPr>
          </a:p>
          <a:p>
            <a:pPr marL="342900" indent="-285750">
              <a:buClr>
                <a:schemeClr val="dk1"/>
              </a:buClr>
              <a:buSzPts val="2400"/>
              <a:buChar char="●"/>
            </a:pPr>
            <a:r>
              <a:rPr lang="en-US">
                <a:solidFill>
                  <a:schemeClr val="dk1"/>
                </a:solidFill>
              </a:rPr>
              <a:t>respond and help people</a:t>
            </a:r>
            <a:endParaRPr>
              <a:solidFill>
                <a:schemeClr val="dk1"/>
              </a:solidFill>
            </a:endParaRPr>
          </a:p>
        </p:txBody>
      </p:sp>
      <p:sp>
        <p:nvSpPr>
          <p:cNvPr id="435" name="Google Shape;435;p61"/>
          <p:cNvSpPr txBox="1"/>
          <p:nvPr/>
        </p:nvSpPr>
        <p:spPr>
          <a:xfrm>
            <a:off x="198338" y="2722856"/>
            <a:ext cx="2663775" cy="1802700"/>
          </a:xfrm>
          <a:prstGeom prst="rect">
            <a:avLst/>
          </a:prstGeom>
          <a:noFill/>
          <a:ln>
            <a:noFill/>
          </a:ln>
        </p:spPr>
        <p:txBody>
          <a:bodyPr spcFirstLastPara="1" wrap="square" lIns="68569" tIns="68569" rIns="68569" bIns="68569" anchor="t" anchorCtr="0">
            <a:noAutofit/>
          </a:bodyPr>
          <a:lstStyle/>
          <a:p>
            <a:pPr marL="342900" indent="-285750">
              <a:buClr>
                <a:schemeClr val="dk1"/>
              </a:buClr>
              <a:buSzPts val="2400"/>
              <a:buChar char="●"/>
            </a:pPr>
            <a:r>
              <a:rPr lang="en-US" dirty="0">
                <a:solidFill>
                  <a:schemeClr val="dk1"/>
                </a:solidFill>
              </a:rPr>
              <a:t>It takes only 20 minutes </a:t>
            </a:r>
            <a:endParaRPr dirty="0">
              <a:solidFill>
                <a:schemeClr val="dk1"/>
              </a:solidFill>
            </a:endParaRPr>
          </a:p>
        </p:txBody>
      </p:sp>
    </p:spTree>
    <p:extLst>
      <p:ext uri="{BB962C8B-B14F-4D97-AF65-F5344CB8AC3E}">
        <p14:creationId xmlns:p14="http://schemas.microsoft.com/office/powerpoint/2010/main" val="302499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Promotion</a:t>
            </a:r>
            <a:endParaRPr lang="en-US" dirty="0"/>
          </a:p>
        </p:txBody>
      </p:sp>
      <p:sp>
        <p:nvSpPr>
          <p:cNvPr id="3" name="Content Placeholder 2"/>
          <p:cNvSpPr>
            <a:spLocks noGrp="1"/>
          </p:cNvSpPr>
          <p:nvPr>
            <p:ph idx="1"/>
          </p:nvPr>
        </p:nvSpPr>
        <p:spPr/>
        <p:txBody>
          <a:bodyPr/>
          <a:lstStyle/>
          <a:p>
            <a:r>
              <a:rPr lang="en-US" dirty="0" smtClean="0"/>
              <a:t>Wellness is Now (WIN) Peers</a:t>
            </a:r>
          </a:p>
          <a:p>
            <a:endParaRPr lang="en-US" dirty="0"/>
          </a:p>
          <a:p>
            <a:r>
              <a:rPr lang="en-US" dirty="0" smtClean="0"/>
              <a:t>Wellness Room</a:t>
            </a:r>
          </a:p>
          <a:p>
            <a:endParaRPr lang="en-US" dirty="0"/>
          </a:p>
          <a:p>
            <a:r>
              <a:rPr lang="en-US" dirty="0" smtClean="0"/>
              <a:t>Therapy Animal Visits</a:t>
            </a:r>
          </a:p>
          <a:p>
            <a:endParaRPr lang="en-US" dirty="0"/>
          </a:p>
        </p:txBody>
      </p:sp>
    </p:spTree>
    <p:extLst>
      <p:ext uri="{BB962C8B-B14F-4D97-AF65-F5344CB8AC3E}">
        <p14:creationId xmlns:p14="http://schemas.microsoft.com/office/powerpoint/2010/main" val="296189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629841" y="1910888"/>
            <a:ext cx="2949075" cy="1436175"/>
          </a:xfrm>
          <a:prstGeom prst="rect">
            <a:avLst/>
          </a:prstGeom>
        </p:spPr>
        <p:txBody>
          <a:bodyPr spcFirstLastPara="1" vert="horz" wrap="square" lIns="68569" tIns="34275" rIns="68569" bIns="34275" rtlCol="0" anchor="ctr" anchorCtr="0">
            <a:normAutofit/>
          </a:bodyPr>
          <a:lstStyle/>
          <a:p>
            <a:pPr algn="ctr">
              <a:lnSpc>
                <a:spcPct val="100000"/>
              </a:lnSpc>
              <a:buSzPts val="1100"/>
            </a:pPr>
            <a:r>
              <a:rPr lang="en-US"/>
              <a:t>Wellness Wheel</a:t>
            </a:r>
            <a:endParaRPr sz="2100">
              <a:solidFill>
                <a:srgbClr val="002F4A"/>
              </a:solidFill>
              <a:latin typeface="Merriweather"/>
              <a:ea typeface="Merriweather"/>
              <a:cs typeface="Merriweather"/>
              <a:sym typeface="Merriweather"/>
            </a:endParaRPr>
          </a:p>
          <a:p>
            <a:r>
              <a:rPr lang="en-US"/>
              <a:t>(8 Dimensions of Wellness)</a:t>
            </a:r>
            <a:endParaRPr/>
          </a:p>
        </p:txBody>
      </p:sp>
      <p:sp>
        <p:nvSpPr>
          <p:cNvPr id="147" name="Google Shape;147;p21"/>
          <p:cNvSpPr txBox="1">
            <a:spLocks noGrp="1"/>
          </p:cNvSpPr>
          <p:nvPr>
            <p:ph type="body" idx="1"/>
          </p:nvPr>
        </p:nvSpPr>
        <p:spPr>
          <a:xfrm>
            <a:off x="629841" y="3425883"/>
            <a:ext cx="2949075" cy="1833075"/>
          </a:xfrm>
          <a:prstGeom prst="rect">
            <a:avLst/>
          </a:prstGeom>
        </p:spPr>
        <p:txBody>
          <a:bodyPr spcFirstLastPara="1" vert="horz" wrap="square" lIns="68569" tIns="34275" rIns="68569" bIns="34275" rtlCol="0" anchor="t" anchorCtr="0">
            <a:normAutofit lnSpcReduction="10000"/>
          </a:bodyPr>
          <a:lstStyle/>
          <a:p>
            <a:pPr indent="-271463">
              <a:buSzPts val="2100"/>
              <a:buChar char="●"/>
            </a:pPr>
            <a:r>
              <a:rPr lang="en-US" sz="1575"/>
              <a:t>Social</a:t>
            </a:r>
            <a:endParaRPr sz="1575"/>
          </a:p>
          <a:p>
            <a:pPr indent="-271463">
              <a:spcBef>
                <a:spcPts val="0"/>
              </a:spcBef>
              <a:buSzPts val="2100"/>
              <a:buChar char="●"/>
            </a:pPr>
            <a:r>
              <a:rPr lang="en-US" sz="1575"/>
              <a:t>Emotional</a:t>
            </a:r>
            <a:endParaRPr sz="1575"/>
          </a:p>
          <a:p>
            <a:pPr indent="-271463">
              <a:spcBef>
                <a:spcPts val="0"/>
              </a:spcBef>
              <a:buSzPts val="2100"/>
              <a:buChar char="●"/>
            </a:pPr>
            <a:r>
              <a:rPr lang="en-US" sz="1575"/>
              <a:t>Spiritual</a:t>
            </a:r>
            <a:endParaRPr sz="1575"/>
          </a:p>
          <a:p>
            <a:pPr indent="-271463">
              <a:spcBef>
                <a:spcPts val="0"/>
              </a:spcBef>
              <a:buSzPts val="2100"/>
              <a:buChar char="●"/>
            </a:pPr>
            <a:r>
              <a:rPr lang="en-US" sz="1575"/>
              <a:t>Intellectual</a:t>
            </a:r>
            <a:endParaRPr sz="1575"/>
          </a:p>
          <a:p>
            <a:pPr indent="-271463">
              <a:spcBef>
                <a:spcPts val="0"/>
              </a:spcBef>
              <a:buSzPts val="2100"/>
              <a:buChar char="●"/>
            </a:pPr>
            <a:r>
              <a:rPr lang="en-US" sz="1575"/>
              <a:t>Physical</a:t>
            </a:r>
            <a:endParaRPr sz="1575"/>
          </a:p>
          <a:p>
            <a:pPr indent="-271463">
              <a:spcBef>
                <a:spcPts val="0"/>
              </a:spcBef>
              <a:buSzPts val="2100"/>
              <a:buChar char="●"/>
            </a:pPr>
            <a:r>
              <a:rPr lang="en-US" sz="1575"/>
              <a:t>Environmental</a:t>
            </a:r>
            <a:endParaRPr sz="1575"/>
          </a:p>
          <a:p>
            <a:pPr indent="-271463">
              <a:spcBef>
                <a:spcPts val="0"/>
              </a:spcBef>
              <a:buSzPts val="2100"/>
              <a:buChar char="●"/>
            </a:pPr>
            <a:r>
              <a:rPr lang="en-US" sz="1575"/>
              <a:t>Financial</a:t>
            </a:r>
            <a:endParaRPr sz="1575"/>
          </a:p>
          <a:p>
            <a:pPr indent="-271463">
              <a:spcBef>
                <a:spcPts val="0"/>
              </a:spcBef>
              <a:buSzPts val="2100"/>
              <a:buChar char="●"/>
            </a:pPr>
            <a:r>
              <a:rPr lang="en-US" sz="1575"/>
              <a:t>Occupational</a:t>
            </a:r>
            <a:endParaRPr sz="1575"/>
          </a:p>
        </p:txBody>
      </p:sp>
      <p:pic>
        <p:nvPicPr>
          <p:cNvPr id="148" name="Google Shape;148;p21"/>
          <p:cNvPicPr preferRelativeResize="0"/>
          <p:nvPr/>
        </p:nvPicPr>
        <p:blipFill>
          <a:blip r:embed="rId3">
            <a:alphaModFix/>
          </a:blip>
          <a:stretch>
            <a:fillRect/>
          </a:stretch>
        </p:blipFill>
        <p:spPr>
          <a:xfrm>
            <a:off x="3522244" y="921019"/>
            <a:ext cx="5184675" cy="5184675"/>
          </a:xfrm>
          <a:prstGeom prst="rect">
            <a:avLst/>
          </a:prstGeom>
          <a:noFill/>
          <a:ln>
            <a:noFill/>
          </a:ln>
        </p:spPr>
      </p:pic>
      <p:sp>
        <p:nvSpPr>
          <p:cNvPr id="149" name="Google Shape;149;p21"/>
          <p:cNvSpPr txBox="1"/>
          <p:nvPr/>
        </p:nvSpPr>
        <p:spPr>
          <a:xfrm>
            <a:off x="629850" y="5450063"/>
            <a:ext cx="2369475" cy="257625"/>
          </a:xfrm>
          <a:prstGeom prst="rect">
            <a:avLst/>
          </a:prstGeom>
          <a:noFill/>
          <a:ln>
            <a:noFill/>
          </a:ln>
        </p:spPr>
        <p:txBody>
          <a:bodyPr spcFirstLastPara="1" wrap="square" lIns="68569" tIns="68569" rIns="68569" bIns="68569" anchor="t" anchorCtr="0">
            <a:noAutofit/>
          </a:bodyPr>
          <a:lstStyle/>
          <a:p>
            <a:r>
              <a:rPr lang="en-US" sz="1350" u="sng">
                <a:solidFill>
                  <a:schemeClr val="dk2"/>
                </a:solidFill>
                <a:latin typeface="Roboto"/>
                <a:ea typeface="Roboto"/>
                <a:cs typeface="Roboto"/>
                <a:sym typeface="Robo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Wellness Wheel created by SAMHSA</a:t>
            </a:r>
            <a:endParaRPr sz="1350">
              <a:solidFill>
                <a:schemeClr val="dk2"/>
              </a:solidFill>
              <a:latin typeface="Roboto"/>
              <a:ea typeface="Roboto"/>
              <a:cs typeface="Roboto"/>
              <a:sym typeface="Roboto"/>
            </a:endParaRPr>
          </a:p>
        </p:txBody>
      </p:sp>
    </p:spTree>
    <p:extLst>
      <p:ext uri="{BB962C8B-B14F-4D97-AF65-F5344CB8AC3E}">
        <p14:creationId xmlns:p14="http://schemas.microsoft.com/office/powerpoint/2010/main" val="3118280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0"/>
          <p:cNvSpPr txBox="1">
            <a:spLocks noGrp="1"/>
          </p:cNvSpPr>
          <p:nvPr>
            <p:ph type="title"/>
          </p:nvPr>
        </p:nvSpPr>
        <p:spPr>
          <a:xfrm>
            <a:off x="292669" y="1124006"/>
            <a:ext cx="8616375" cy="994275"/>
          </a:xfrm>
          <a:prstGeom prst="rect">
            <a:avLst/>
          </a:prstGeom>
        </p:spPr>
        <p:txBody>
          <a:bodyPr spcFirstLastPara="1" vert="horz" wrap="square" lIns="68569" tIns="34275" rIns="68569" bIns="34275" rtlCol="0" anchor="ctr" anchorCtr="0">
            <a:normAutofit/>
          </a:bodyPr>
          <a:lstStyle/>
          <a:p>
            <a:pPr>
              <a:spcBef>
                <a:spcPts val="0"/>
              </a:spcBef>
            </a:pPr>
            <a:r>
              <a:rPr lang="en-US"/>
              <a:t>Wellness Room E-216</a:t>
            </a:r>
            <a:endParaRPr/>
          </a:p>
        </p:txBody>
      </p:sp>
      <p:sp>
        <p:nvSpPr>
          <p:cNvPr id="354" name="Google Shape;354;p50"/>
          <p:cNvSpPr txBox="1">
            <a:spLocks noGrp="1"/>
          </p:cNvSpPr>
          <p:nvPr>
            <p:ph type="body" idx="1"/>
          </p:nvPr>
        </p:nvSpPr>
        <p:spPr>
          <a:xfrm>
            <a:off x="628650" y="2226469"/>
            <a:ext cx="3473325" cy="3263400"/>
          </a:xfrm>
          <a:prstGeom prst="rect">
            <a:avLst/>
          </a:prstGeom>
        </p:spPr>
        <p:txBody>
          <a:bodyPr spcFirstLastPara="1" vert="horz" wrap="square" lIns="68569" tIns="34275" rIns="68569" bIns="34275" rtlCol="0" anchor="t" anchorCtr="0">
            <a:normAutofit fontScale="77500" lnSpcReduction="20000"/>
          </a:bodyPr>
          <a:lstStyle/>
          <a:p>
            <a:pPr marL="342900" indent="-244316">
              <a:lnSpc>
                <a:spcPct val="150000"/>
              </a:lnSpc>
              <a:buSzPct val="64285"/>
            </a:pPr>
            <a:r>
              <a:rPr lang="en-US"/>
              <a:t>Massage Chair</a:t>
            </a:r>
            <a:endParaRPr/>
          </a:p>
          <a:p>
            <a:pPr marL="342900" indent="-244316">
              <a:lnSpc>
                <a:spcPct val="150000"/>
              </a:lnSpc>
              <a:spcBef>
                <a:spcPts val="0"/>
              </a:spcBef>
              <a:buSzPct val="64285"/>
            </a:pPr>
            <a:r>
              <a:rPr lang="en-US"/>
              <a:t>Light Therapy Lamp</a:t>
            </a:r>
            <a:endParaRPr/>
          </a:p>
          <a:p>
            <a:pPr marL="342900" indent="-244316">
              <a:lnSpc>
                <a:spcPct val="150000"/>
              </a:lnSpc>
              <a:spcBef>
                <a:spcPts val="0"/>
              </a:spcBef>
              <a:buSzPct val="64285"/>
            </a:pPr>
            <a:r>
              <a:rPr lang="en-US"/>
              <a:t>Yoga</a:t>
            </a:r>
            <a:endParaRPr/>
          </a:p>
          <a:p>
            <a:pPr marL="342900" indent="-244316">
              <a:lnSpc>
                <a:spcPct val="150000"/>
              </a:lnSpc>
              <a:spcBef>
                <a:spcPts val="0"/>
              </a:spcBef>
              <a:buSzPct val="64285"/>
            </a:pPr>
            <a:r>
              <a:rPr lang="en-US"/>
              <a:t>Weighted Blanket</a:t>
            </a:r>
            <a:endParaRPr/>
          </a:p>
          <a:p>
            <a:pPr marL="342900" indent="-244316">
              <a:lnSpc>
                <a:spcPct val="150000"/>
              </a:lnSpc>
              <a:spcBef>
                <a:spcPts val="0"/>
              </a:spcBef>
              <a:buSzPct val="64285"/>
            </a:pPr>
            <a:r>
              <a:rPr lang="en-US"/>
              <a:t>Stress Balls + Fidget Toys</a:t>
            </a:r>
            <a:endParaRPr/>
          </a:p>
          <a:p>
            <a:pPr marL="342900" indent="-244316">
              <a:lnSpc>
                <a:spcPct val="150000"/>
              </a:lnSpc>
              <a:spcBef>
                <a:spcPts val="0"/>
              </a:spcBef>
              <a:buSzPct val="64285"/>
            </a:pPr>
            <a:r>
              <a:rPr lang="en-US"/>
              <a:t>Bracelet Making</a:t>
            </a:r>
            <a:endParaRPr/>
          </a:p>
          <a:p>
            <a:pPr marL="342900" indent="-244316">
              <a:lnSpc>
                <a:spcPct val="150000"/>
              </a:lnSpc>
              <a:spcBef>
                <a:spcPts val="0"/>
              </a:spcBef>
              <a:buSzPct val="64285"/>
            </a:pPr>
            <a:r>
              <a:rPr lang="en-US"/>
              <a:t>Coloring</a:t>
            </a:r>
            <a:endParaRPr/>
          </a:p>
          <a:p>
            <a:pPr marL="342900" indent="-244316">
              <a:lnSpc>
                <a:spcPct val="150000"/>
              </a:lnSpc>
              <a:spcBef>
                <a:spcPts val="0"/>
              </a:spcBef>
              <a:buSzPct val="64285"/>
            </a:pPr>
            <a:r>
              <a:rPr lang="en-US"/>
              <a:t>Wellness + Mindfulness Card games</a:t>
            </a:r>
            <a:endParaRPr/>
          </a:p>
        </p:txBody>
      </p:sp>
      <p:pic>
        <p:nvPicPr>
          <p:cNvPr id="355" name="Google Shape;355;p50"/>
          <p:cNvPicPr preferRelativeResize="0"/>
          <p:nvPr/>
        </p:nvPicPr>
        <p:blipFill rotWithShape="1">
          <a:blip r:embed="rId3">
            <a:alphaModFix/>
          </a:blip>
          <a:srcRect t="10338" r="14799"/>
          <a:stretch/>
        </p:blipFill>
        <p:spPr>
          <a:xfrm>
            <a:off x="5461407" y="1826569"/>
            <a:ext cx="3026926" cy="2123194"/>
          </a:xfrm>
          <a:prstGeom prst="rect">
            <a:avLst/>
          </a:prstGeom>
          <a:noFill/>
          <a:ln>
            <a:noFill/>
          </a:ln>
        </p:spPr>
      </p:pic>
      <p:pic>
        <p:nvPicPr>
          <p:cNvPr id="356" name="Google Shape;356;p50"/>
          <p:cNvPicPr preferRelativeResize="0"/>
          <p:nvPr/>
        </p:nvPicPr>
        <p:blipFill>
          <a:blip r:embed="rId4">
            <a:alphaModFix/>
          </a:blip>
          <a:stretch>
            <a:fillRect/>
          </a:stretch>
        </p:blipFill>
        <p:spPr>
          <a:xfrm>
            <a:off x="5461407" y="3949759"/>
            <a:ext cx="3026926" cy="2050992"/>
          </a:xfrm>
          <a:prstGeom prst="rect">
            <a:avLst/>
          </a:prstGeom>
          <a:noFill/>
          <a:ln>
            <a:noFill/>
          </a:ln>
        </p:spPr>
      </p:pic>
    </p:spTree>
    <p:extLst>
      <p:ext uri="{BB962C8B-B14F-4D97-AF65-F5344CB8AC3E}">
        <p14:creationId xmlns:p14="http://schemas.microsoft.com/office/powerpoint/2010/main" val="225163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2"/>
          <p:cNvSpPr txBox="1">
            <a:spLocks noGrp="1"/>
          </p:cNvSpPr>
          <p:nvPr>
            <p:ph type="title"/>
          </p:nvPr>
        </p:nvSpPr>
        <p:spPr>
          <a:xfrm>
            <a:off x="290007" y="936470"/>
            <a:ext cx="5829300" cy="994275"/>
          </a:xfrm>
          <a:prstGeom prst="rect">
            <a:avLst/>
          </a:prstGeom>
        </p:spPr>
        <p:txBody>
          <a:bodyPr spcFirstLastPara="1" vert="horz" wrap="square" lIns="68569" tIns="34275" rIns="68569" bIns="34275" rtlCol="0" anchor="ctr" anchorCtr="0">
            <a:normAutofit/>
          </a:bodyPr>
          <a:lstStyle/>
          <a:p>
            <a:pPr>
              <a:spcBef>
                <a:spcPts val="0"/>
              </a:spcBef>
            </a:pPr>
            <a:r>
              <a:rPr lang="en-US"/>
              <a:t>Therapy Animal Visits</a:t>
            </a:r>
            <a:endParaRPr/>
          </a:p>
        </p:txBody>
      </p:sp>
      <p:pic>
        <p:nvPicPr>
          <p:cNvPr id="370" name="Google Shape;370;p52"/>
          <p:cNvPicPr preferRelativeResize="0"/>
          <p:nvPr/>
        </p:nvPicPr>
        <p:blipFill>
          <a:blip r:embed="rId3">
            <a:alphaModFix/>
          </a:blip>
          <a:stretch>
            <a:fillRect/>
          </a:stretch>
        </p:blipFill>
        <p:spPr>
          <a:xfrm>
            <a:off x="0" y="1713376"/>
            <a:ext cx="3050661" cy="2033270"/>
          </a:xfrm>
          <a:prstGeom prst="rect">
            <a:avLst/>
          </a:prstGeom>
          <a:noFill/>
          <a:ln>
            <a:noFill/>
          </a:ln>
        </p:spPr>
      </p:pic>
      <p:pic>
        <p:nvPicPr>
          <p:cNvPr id="371" name="Google Shape;371;p52"/>
          <p:cNvPicPr preferRelativeResize="0"/>
          <p:nvPr/>
        </p:nvPicPr>
        <p:blipFill rotWithShape="1">
          <a:blip r:embed="rId4">
            <a:alphaModFix/>
          </a:blip>
          <a:srcRect l="16833"/>
          <a:stretch/>
        </p:blipFill>
        <p:spPr>
          <a:xfrm>
            <a:off x="-3" y="3746644"/>
            <a:ext cx="2797859" cy="2242199"/>
          </a:xfrm>
          <a:prstGeom prst="rect">
            <a:avLst/>
          </a:prstGeom>
          <a:noFill/>
          <a:ln>
            <a:noFill/>
          </a:ln>
        </p:spPr>
      </p:pic>
      <p:pic>
        <p:nvPicPr>
          <p:cNvPr id="372" name="Google Shape;372;p52"/>
          <p:cNvPicPr preferRelativeResize="0"/>
          <p:nvPr/>
        </p:nvPicPr>
        <p:blipFill>
          <a:blip r:embed="rId5">
            <a:alphaModFix/>
          </a:blip>
          <a:stretch>
            <a:fillRect/>
          </a:stretch>
        </p:blipFill>
        <p:spPr>
          <a:xfrm>
            <a:off x="5890875" y="1747444"/>
            <a:ext cx="3251860" cy="2167913"/>
          </a:xfrm>
          <a:prstGeom prst="rect">
            <a:avLst/>
          </a:prstGeom>
          <a:noFill/>
          <a:ln>
            <a:noFill/>
          </a:ln>
        </p:spPr>
      </p:pic>
      <p:pic>
        <p:nvPicPr>
          <p:cNvPr id="373" name="Google Shape;373;p52"/>
          <p:cNvPicPr preferRelativeResize="0"/>
          <p:nvPr/>
        </p:nvPicPr>
        <p:blipFill rotWithShape="1">
          <a:blip r:embed="rId6">
            <a:alphaModFix/>
          </a:blip>
          <a:srcRect t="4251" r="10698"/>
          <a:stretch/>
        </p:blipFill>
        <p:spPr>
          <a:xfrm>
            <a:off x="6006148" y="3721932"/>
            <a:ext cx="3137852" cy="2242199"/>
          </a:xfrm>
          <a:prstGeom prst="rect">
            <a:avLst/>
          </a:prstGeom>
          <a:noFill/>
          <a:ln>
            <a:noFill/>
          </a:ln>
        </p:spPr>
      </p:pic>
      <p:pic>
        <p:nvPicPr>
          <p:cNvPr id="374" name="Google Shape;374;p52"/>
          <p:cNvPicPr preferRelativeResize="0"/>
          <p:nvPr/>
        </p:nvPicPr>
        <p:blipFill>
          <a:blip r:embed="rId7">
            <a:alphaModFix/>
          </a:blip>
          <a:stretch>
            <a:fillRect/>
          </a:stretch>
        </p:blipFill>
        <p:spPr>
          <a:xfrm>
            <a:off x="3000319" y="1713371"/>
            <a:ext cx="2890556" cy="2167917"/>
          </a:xfrm>
          <a:prstGeom prst="rect">
            <a:avLst/>
          </a:prstGeom>
          <a:noFill/>
          <a:ln>
            <a:noFill/>
          </a:ln>
        </p:spPr>
      </p:pic>
      <p:pic>
        <p:nvPicPr>
          <p:cNvPr id="375" name="Google Shape;375;p52"/>
          <p:cNvPicPr preferRelativeResize="0"/>
          <p:nvPr/>
        </p:nvPicPr>
        <p:blipFill>
          <a:blip r:embed="rId8">
            <a:alphaModFix/>
          </a:blip>
          <a:stretch>
            <a:fillRect/>
          </a:stretch>
        </p:blipFill>
        <p:spPr>
          <a:xfrm>
            <a:off x="2796470" y="3746644"/>
            <a:ext cx="3363282" cy="2242199"/>
          </a:xfrm>
          <a:prstGeom prst="rect">
            <a:avLst/>
          </a:prstGeom>
          <a:noFill/>
          <a:ln>
            <a:noFill/>
          </a:ln>
        </p:spPr>
      </p:pic>
    </p:spTree>
    <p:extLst>
      <p:ext uri="{BB962C8B-B14F-4D97-AF65-F5344CB8AC3E}">
        <p14:creationId xmlns:p14="http://schemas.microsoft.com/office/powerpoint/2010/main" val="787076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ea typeface="Cambria" panose="02040503050406030204" pitchFamily="18" charset="0"/>
              </a:rPr>
              <a:t>ENHANCE Program</a:t>
            </a:r>
            <a:endParaRPr lang="en-US" dirty="0">
              <a:latin typeface="Cambria" panose="02040503050406030204" pitchFamily="18" charset="0"/>
              <a:ea typeface="Cambria" panose="02040503050406030204" pitchFamily="18" charset="0"/>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089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ea typeface="Cambria" panose="02040503050406030204" pitchFamily="18" charset="0"/>
              </a:rPr>
              <a:t>ENHANCE Program</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normAutofit/>
          </a:bodyPr>
          <a:lstStyle/>
          <a:p>
            <a:r>
              <a:rPr lang="en-US" altLang="en-US" sz="2200" dirty="0">
                <a:latin typeface="Cambria" panose="02040503050406030204" pitchFamily="18" charset="0"/>
                <a:ea typeface="Cambria" panose="02040503050406030204" pitchFamily="18" charset="0"/>
                <a:cs typeface="Arial" panose="020B0604020202020204" pitchFamily="34" charset="0"/>
              </a:rPr>
              <a:t>The ENHANCE program is a therapeutic support program which takes a holistic approach and focuses on social, emotional, and organizational growth to assist those students with Autism Spectrum Disorder (ASD) in adapting and flourishing in college and beyond. ENHANCE offers additional services and resources to support our students over and above what is required under current disability law.</a:t>
            </a:r>
          </a:p>
          <a:p>
            <a:endParaRPr lang="en-US" altLang="en-US" sz="2200" dirty="0" smtClean="0">
              <a:latin typeface="Cambria" panose="02040503050406030204" pitchFamily="18" charset="0"/>
              <a:ea typeface="Cambria" panose="02040503050406030204" pitchFamily="18" charset="0"/>
              <a:cs typeface="Arial" panose="020B0604020202020204" pitchFamily="34" charset="0"/>
            </a:endParaRPr>
          </a:p>
          <a:p>
            <a:r>
              <a:rPr lang="en-US" altLang="en-US" sz="2200" dirty="0" smtClean="0">
                <a:latin typeface="Cambria" panose="02040503050406030204" pitchFamily="18" charset="0"/>
                <a:ea typeface="Cambria" panose="02040503050406030204" pitchFamily="18" charset="0"/>
                <a:cs typeface="Arial" panose="020B0604020202020204" pitchFamily="34" charset="0"/>
              </a:rPr>
              <a:t>Program </a:t>
            </a:r>
            <a:r>
              <a:rPr lang="en-US" altLang="en-US" sz="2200" dirty="0">
                <a:latin typeface="Cambria" panose="02040503050406030204" pitchFamily="18" charset="0"/>
                <a:ea typeface="Cambria" panose="02040503050406030204" pitchFamily="18" charset="0"/>
                <a:cs typeface="Arial" panose="020B0604020202020204" pitchFamily="34" charset="0"/>
              </a:rPr>
              <a:t>growth - The ENHANCE program, which began in 2018 with just 4 students, has grown </a:t>
            </a:r>
            <a:r>
              <a:rPr lang="en-US" altLang="en-US" sz="2200" dirty="0" smtClean="0">
                <a:latin typeface="Cambria" panose="02040503050406030204" pitchFamily="18" charset="0"/>
                <a:ea typeface="Cambria" panose="02040503050406030204" pitchFamily="18" charset="0"/>
                <a:cs typeface="Arial" panose="020B0604020202020204" pitchFamily="34" charset="0"/>
              </a:rPr>
              <a:t>650% </a:t>
            </a:r>
            <a:r>
              <a:rPr lang="en-US" altLang="en-US" sz="2200" dirty="0">
                <a:latin typeface="Cambria" panose="02040503050406030204" pitchFamily="18" charset="0"/>
                <a:ea typeface="Cambria" panose="02040503050406030204" pitchFamily="18" charset="0"/>
                <a:cs typeface="Arial" panose="020B0604020202020204" pitchFamily="34" charset="0"/>
              </a:rPr>
              <a:t>to </a:t>
            </a:r>
            <a:r>
              <a:rPr lang="en-US" altLang="en-US" sz="2200" dirty="0" smtClean="0">
                <a:latin typeface="Cambria" panose="02040503050406030204" pitchFamily="18" charset="0"/>
                <a:ea typeface="Cambria" panose="02040503050406030204" pitchFamily="18" charset="0"/>
                <a:cs typeface="Arial" panose="020B0604020202020204" pitchFamily="34" charset="0"/>
              </a:rPr>
              <a:t>30 students</a:t>
            </a:r>
            <a:endParaRPr lang="en-US" altLang="en-US" sz="2200" dirty="0">
              <a:latin typeface="Cambria" panose="02040503050406030204" pitchFamily="18" charset="0"/>
              <a:ea typeface="Cambria" panose="020405030504060302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873137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ea typeface="Cambria" panose="02040503050406030204" pitchFamily="18" charset="0"/>
              </a:rPr>
              <a:t>ENHANCE Services</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lstStyle/>
          <a:p>
            <a:r>
              <a:rPr lang="en-US" altLang="en-US" dirty="0">
                <a:latin typeface="Cambria" panose="02040503050406030204" pitchFamily="18" charset="0"/>
                <a:ea typeface="Cambria" panose="02040503050406030204" pitchFamily="18" charset="0"/>
                <a:cs typeface="Cambria Math" panose="02040503050406030204" pitchFamily="18" charset="0"/>
              </a:rPr>
              <a:t>Individualized weekly appointments with counselor</a:t>
            </a:r>
          </a:p>
          <a:p>
            <a:r>
              <a:rPr lang="en-US" altLang="en-US" dirty="0">
                <a:latin typeface="Cambria" panose="02040503050406030204" pitchFamily="18" charset="0"/>
                <a:ea typeface="Cambria" panose="02040503050406030204" pitchFamily="18" charset="0"/>
                <a:cs typeface="Cambria Math" panose="02040503050406030204" pitchFamily="18" charset="0"/>
              </a:rPr>
              <a:t>Weekly group meetings for peer support</a:t>
            </a:r>
          </a:p>
          <a:p>
            <a:r>
              <a:rPr lang="en-US" altLang="en-US" dirty="0">
                <a:latin typeface="Cambria" panose="02040503050406030204" pitchFamily="18" charset="0"/>
                <a:ea typeface="Cambria" panose="02040503050406030204" pitchFamily="18" charset="0"/>
                <a:cs typeface="Cambria Math" panose="02040503050406030204" pitchFamily="18" charset="0"/>
              </a:rPr>
              <a:t>Students to be paired with trained Peer Mentors</a:t>
            </a:r>
          </a:p>
          <a:p>
            <a:r>
              <a:rPr lang="en-US" altLang="en-US" dirty="0">
                <a:latin typeface="Cambria" panose="02040503050406030204" pitchFamily="18" charset="0"/>
                <a:ea typeface="Cambria" panose="02040503050406030204" pitchFamily="18" charset="0"/>
                <a:cs typeface="Cambria Math" panose="02040503050406030204" pitchFamily="18" charset="0"/>
              </a:rPr>
              <a:t>Social Events</a:t>
            </a:r>
          </a:p>
          <a:p>
            <a:r>
              <a:rPr lang="en-US" altLang="en-US" dirty="0">
                <a:latin typeface="Cambria" panose="02040503050406030204" pitchFamily="18" charset="0"/>
                <a:ea typeface="Cambria" panose="02040503050406030204" pitchFamily="18" charset="0"/>
                <a:cs typeface="Cambria Math" panose="02040503050406030204" pitchFamily="18" charset="0"/>
              </a:rPr>
              <a:t>Academic Workshops</a:t>
            </a:r>
          </a:p>
          <a:p>
            <a:r>
              <a:rPr lang="en-US" altLang="en-US" dirty="0">
                <a:latin typeface="Cambria" panose="02040503050406030204" pitchFamily="18" charset="0"/>
                <a:ea typeface="Cambria" panose="02040503050406030204" pitchFamily="18" charset="0"/>
                <a:cs typeface="Cambria Math" panose="02040503050406030204" pitchFamily="18" charset="0"/>
              </a:rPr>
              <a:t>Parent Consultations</a:t>
            </a:r>
          </a:p>
          <a:p>
            <a:endParaRPr lang="en-US" dirty="0"/>
          </a:p>
        </p:txBody>
      </p:sp>
    </p:spTree>
    <p:extLst>
      <p:ext uri="{BB962C8B-B14F-4D97-AF65-F5344CB8AC3E}">
        <p14:creationId xmlns:p14="http://schemas.microsoft.com/office/powerpoint/2010/main" val="370849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34418911"/>
              </p:ext>
            </p:extLst>
          </p:nvPr>
        </p:nvGraphicFramePr>
        <p:xfrm>
          <a:off x="482138" y="1130531"/>
          <a:ext cx="8033212" cy="5046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455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ea typeface="Cambria" panose="02040503050406030204" pitchFamily="18" charset="0"/>
              </a:rPr>
              <a:t>Substance Use Disorder Prevention</a:t>
            </a:r>
            <a:endParaRPr lang="en-US" dirty="0">
              <a:latin typeface="Cambria" panose="02040503050406030204" pitchFamily="18" charset="0"/>
              <a:ea typeface="Cambria" panose="02040503050406030204" pitchFamily="18" charset="0"/>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1169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mbria" panose="02040503050406030204" pitchFamily="18" charset="0"/>
                <a:ea typeface="Cambria" panose="02040503050406030204" pitchFamily="18" charset="0"/>
              </a:rPr>
              <a:t>Substance Use Disorder Education and Prevention Services</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lstStyle/>
          <a:p>
            <a:pPr>
              <a:defRPr/>
            </a:pPr>
            <a:r>
              <a:rPr lang="en-US" altLang="en-US" sz="2400" dirty="0">
                <a:latin typeface="Cambria" panose="02040503050406030204" pitchFamily="18" charset="0"/>
                <a:ea typeface="Cambria" panose="02040503050406030204" pitchFamily="18" charset="0"/>
                <a:cs typeface="Times New Roman" panose="02020603050405020304" pitchFamily="18" charset="0"/>
              </a:rPr>
              <a:t>Outreach Education</a:t>
            </a:r>
          </a:p>
          <a:p>
            <a:pPr>
              <a:defRPr/>
            </a:pPr>
            <a:r>
              <a:rPr lang="en-US" altLang="en-US" sz="2400" dirty="0">
                <a:latin typeface="Cambria" panose="02040503050406030204" pitchFamily="18" charset="0"/>
                <a:ea typeface="Cambria" panose="02040503050406030204" pitchFamily="18" charset="0"/>
                <a:cs typeface="Times New Roman" panose="02020603050405020304" pitchFamily="18" charset="0"/>
              </a:rPr>
              <a:t>Assessment</a:t>
            </a:r>
          </a:p>
          <a:p>
            <a:pPr>
              <a:defRPr/>
            </a:pPr>
            <a:r>
              <a:rPr lang="en-US" altLang="en-US" sz="2400" dirty="0">
                <a:latin typeface="Cambria" panose="02040503050406030204" pitchFamily="18" charset="0"/>
                <a:ea typeface="Cambria" panose="02040503050406030204" pitchFamily="18" charset="0"/>
                <a:cs typeface="Times New Roman" panose="02020603050405020304" pitchFamily="18" charset="0"/>
              </a:rPr>
              <a:t>Counseling </a:t>
            </a:r>
          </a:p>
          <a:p>
            <a:pPr>
              <a:defRPr/>
            </a:pPr>
            <a:r>
              <a:rPr lang="en-US" altLang="en-US" sz="2400" dirty="0">
                <a:latin typeface="Cambria" panose="02040503050406030204" pitchFamily="18" charset="0"/>
                <a:ea typeface="Cambria" panose="02040503050406030204" pitchFamily="18" charset="0"/>
                <a:cs typeface="Times New Roman" panose="02020603050405020304" pitchFamily="18" charset="0"/>
              </a:rPr>
              <a:t>Mandated Assessments following Code of Conduct violations (</a:t>
            </a:r>
            <a:r>
              <a:rPr lang="en-US" altLang="en-US" sz="2400" dirty="0" err="1">
                <a:latin typeface="Cambria" panose="02040503050406030204" pitchFamily="18" charset="0"/>
                <a:ea typeface="Cambria" panose="02040503050406030204" pitchFamily="18" charset="0"/>
                <a:cs typeface="Times New Roman" panose="02020603050405020304" pitchFamily="18" charset="0"/>
              </a:rPr>
              <a:t>CheckPoint</a:t>
            </a:r>
            <a:r>
              <a:rPr lang="en-US" altLang="en-US" sz="2400" dirty="0">
                <a:latin typeface="Cambria" panose="02040503050406030204" pitchFamily="18" charset="0"/>
                <a:ea typeface="Cambria" panose="02040503050406030204" pitchFamily="18" charset="0"/>
                <a:cs typeface="Times New Roman" panose="02020603050405020304" pitchFamily="18" charset="0"/>
              </a:rPr>
              <a:t> program)</a:t>
            </a:r>
          </a:p>
          <a:p>
            <a:pPr>
              <a:defRPr/>
            </a:pPr>
            <a:r>
              <a:rPr lang="en-US" altLang="en-US" sz="2400" dirty="0">
                <a:latin typeface="Cambria" panose="02040503050406030204" pitchFamily="18" charset="0"/>
                <a:ea typeface="Cambria" panose="02040503050406030204" pitchFamily="18" charset="0"/>
                <a:cs typeface="Times New Roman" panose="02020603050405020304" pitchFamily="18" charset="0"/>
              </a:rPr>
              <a:t>Treatment Referrals</a:t>
            </a:r>
          </a:p>
          <a:p>
            <a:endParaRPr lang="en-US" dirty="0"/>
          </a:p>
        </p:txBody>
      </p:sp>
    </p:spTree>
    <p:extLst>
      <p:ext uri="{BB962C8B-B14F-4D97-AF65-F5344CB8AC3E}">
        <p14:creationId xmlns:p14="http://schemas.microsoft.com/office/powerpoint/2010/main" val="6556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Roadrunner Collegiate Recovery Program (RCRP)</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0636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384169" y="1131094"/>
            <a:ext cx="6687450" cy="994275"/>
          </a:xfrm>
          <a:prstGeom prst="rect">
            <a:avLst/>
          </a:prstGeom>
        </p:spPr>
        <p:txBody>
          <a:bodyPr spcFirstLastPara="1" vert="horz" wrap="square" lIns="68569" tIns="34275" rIns="68569" bIns="34275" rtlCol="0" anchor="ctr" anchorCtr="0">
            <a:normAutofit/>
          </a:bodyPr>
          <a:lstStyle/>
          <a:p>
            <a:pPr>
              <a:buSzPts val="1100"/>
            </a:pPr>
            <a:r>
              <a:rPr lang="en-US" sz="2250">
                <a:solidFill>
                  <a:schemeClr val="dk2"/>
                </a:solidFill>
              </a:rPr>
              <a:t>Roadrunner Collegiate Recovery Program</a:t>
            </a:r>
            <a:endParaRPr/>
          </a:p>
        </p:txBody>
      </p:sp>
      <p:sp>
        <p:nvSpPr>
          <p:cNvPr id="286" name="Google Shape;286;p40"/>
          <p:cNvSpPr txBox="1">
            <a:spLocks noGrp="1"/>
          </p:cNvSpPr>
          <p:nvPr>
            <p:ph type="body" idx="1"/>
          </p:nvPr>
        </p:nvSpPr>
        <p:spPr>
          <a:xfrm>
            <a:off x="3690713" y="2314331"/>
            <a:ext cx="5095575" cy="3536325"/>
          </a:xfrm>
          <a:prstGeom prst="rect">
            <a:avLst/>
          </a:prstGeom>
        </p:spPr>
        <p:txBody>
          <a:bodyPr spcFirstLastPara="1" vert="horz" wrap="square" lIns="68569" tIns="34275" rIns="68569" bIns="34275" rtlCol="0" anchor="t" anchorCtr="0">
            <a:normAutofit fontScale="85000" lnSpcReduction="20000"/>
          </a:bodyPr>
          <a:lstStyle/>
          <a:p>
            <a:pPr marL="0" indent="0">
              <a:buNone/>
            </a:pPr>
            <a:r>
              <a:rPr lang="en-US"/>
              <a:t>A Harm Reduction Program:</a:t>
            </a:r>
            <a:endParaRPr/>
          </a:p>
          <a:p>
            <a:pPr indent="-244316">
              <a:lnSpc>
                <a:spcPct val="100000"/>
              </a:lnSpc>
              <a:buSzPct val="64285"/>
            </a:pPr>
            <a:r>
              <a:rPr lang="en-US"/>
              <a:t>Not abstinence based for admission</a:t>
            </a:r>
            <a:endParaRPr/>
          </a:p>
          <a:p>
            <a:pPr indent="-244316">
              <a:lnSpc>
                <a:spcPct val="100000"/>
              </a:lnSpc>
              <a:spcBef>
                <a:spcPts val="0"/>
              </a:spcBef>
              <a:buSzPct val="64285"/>
            </a:pPr>
            <a:r>
              <a:rPr lang="en-US"/>
              <a:t>Recovery curious individuals are welcome!</a:t>
            </a:r>
            <a:endParaRPr/>
          </a:p>
          <a:p>
            <a:pPr indent="-244316">
              <a:lnSpc>
                <a:spcPct val="100000"/>
              </a:lnSpc>
              <a:spcBef>
                <a:spcPts val="0"/>
              </a:spcBef>
              <a:buSzPct val="64285"/>
            </a:pPr>
            <a:r>
              <a:rPr lang="en-US"/>
              <a:t>The program is available when in or interested in recovery from any substance</a:t>
            </a:r>
            <a:br>
              <a:rPr lang="en-US"/>
            </a:br>
            <a:endParaRPr/>
          </a:p>
          <a:p>
            <a:pPr marL="0" indent="0">
              <a:buNone/>
            </a:pPr>
            <a:r>
              <a:rPr lang="en-US"/>
              <a:t>There is a Recovery Allies peer program to connect those in recovery to a supportive community. Peers can also advocate and educate on substance use and recovery to the campus community.</a:t>
            </a:r>
            <a:endParaRPr/>
          </a:p>
          <a:p>
            <a:pPr marL="0" indent="0">
              <a:buNone/>
            </a:pPr>
            <a:endParaRPr/>
          </a:p>
          <a:p>
            <a:pPr marL="0" indent="0">
              <a:buNone/>
            </a:pPr>
            <a:r>
              <a:rPr lang="en-US" u="sng">
                <a:solidFill>
                  <a:schemeClr val="hlink"/>
                </a:solidFill>
                <a:hlinkClick r:id="rId3"/>
              </a:rPr>
              <a:t>https://www.ramapo.edu/sud/recovery-program/</a:t>
            </a:r>
            <a:endParaRPr/>
          </a:p>
        </p:txBody>
      </p:sp>
      <p:pic>
        <p:nvPicPr>
          <p:cNvPr id="287" name="Google Shape;287;p40"/>
          <p:cNvPicPr preferRelativeResize="0"/>
          <p:nvPr/>
        </p:nvPicPr>
        <p:blipFill>
          <a:blip r:embed="rId4">
            <a:alphaModFix/>
          </a:blip>
          <a:stretch>
            <a:fillRect/>
          </a:stretch>
        </p:blipFill>
        <p:spPr>
          <a:xfrm>
            <a:off x="505650" y="2223694"/>
            <a:ext cx="2686369" cy="2980031"/>
          </a:xfrm>
          <a:prstGeom prst="rect">
            <a:avLst/>
          </a:prstGeom>
          <a:noFill/>
          <a:ln>
            <a:noFill/>
          </a:ln>
        </p:spPr>
      </p:pic>
    </p:spTree>
    <p:extLst>
      <p:ext uri="{BB962C8B-B14F-4D97-AF65-F5344CB8AC3E}">
        <p14:creationId xmlns:p14="http://schemas.microsoft.com/office/powerpoint/2010/main" val="339692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Folder</a:t>
            </a:r>
            <a:endParaRPr lang="en-US" dirty="0"/>
          </a:p>
        </p:txBody>
      </p:sp>
      <p:pic>
        <p:nvPicPr>
          <p:cNvPr id="4" name="Content Placeholder 3">
            <a:hlinkClick r:id="rId2"/>
          </p:cNvPr>
          <p:cNvPicPr>
            <a:picLocks noGrp="1" noChangeAspect="1"/>
          </p:cNvPicPr>
          <p:nvPr>
            <p:ph idx="1"/>
          </p:nvPr>
        </p:nvPicPr>
        <p:blipFill>
          <a:blip r:embed="rId3"/>
          <a:stretch>
            <a:fillRect/>
          </a:stretch>
        </p:blipFill>
        <p:spPr>
          <a:xfrm>
            <a:off x="756458" y="1579418"/>
            <a:ext cx="7498080" cy="4597545"/>
          </a:xfrm>
          <a:prstGeom prst="rect">
            <a:avLst/>
          </a:prstGeom>
        </p:spPr>
      </p:pic>
    </p:spTree>
    <p:extLst>
      <p:ext uri="{BB962C8B-B14F-4D97-AF65-F5344CB8AC3E}">
        <p14:creationId xmlns:p14="http://schemas.microsoft.com/office/powerpoint/2010/main" val="2786978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https://www.ramapo.edu/counseling/red-folder/</a:t>
            </a:r>
          </a:p>
        </p:txBody>
      </p:sp>
      <p:pic>
        <p:nvPicPr>
          <p:cNvPr id="4" name="Content Placeholder 3">
            <a:hlinkClick r:id="rId2"/>
          </p:cNvPr>
          <p:cNvPicPr>
            <a:picLocks noGrp="1" noChangeAspect="1"/>
          </p:cNvPicPr>
          <p:nvPr>
            <p:ph idx="1"/>
          </p:nvPr>
        </p:nvPicPr>
        <p:blipFill>
          <a:blip r:embed="rId3"/>
          <a:stretch>
            <a:fillRect/>
          </a:stretch>
        </p:blipFill>
        <p:spPr>
          <a:xfrm>
            <a:off x="964276" y="1825625"/>
            <a:ext cx="7032568" cy="4351338"/>
          </a:xfrm>
          <a:prstGeom prst="rect">
            <a:avLst/>
          </a:prstGeom>
        </p:spPr>
      </p:pic>
    </p:spTree>
    <p:extLst>
      <p:ext uri="{BB962C8B-B14F-4D97-AF65-F5344CB8AC3E}">
        <p14:creationId xmlns:p14="http://schemas.microsoft.com/office/powerpoint/2010/main" val="1022257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Intervention Team</a:t>
            </a:r>
          </a:p>
        </p:txBody>
      </p:sp>
      <p:sp>
        <p:nvSpPr>
          <p:cNvPr id="3" name="Content Placeholder 2"/>
          <p:cNvSpPr>
            <a:spLocks noGrp="1"/>
          </p:cNvSpPr>
          <p:nvPr>
            <p:ph idx="1"/>
          </p:nvPr>
        </p:nvSpPr>
        <p:spPr/>
        <p:txBody>
          <a:bodyPr/>
          <a:lstStyle/>
          <a:p>
            <a:pPr>
              <a:buFont typeface="Arial" charset="0"/>
              <a:buChar char="•"/>
              <a:defRPr/>
            </a:pPr>
            <a:r>
              <a:rPr lang="en-US" dirty="0"/>
              <a:t>The Team serves as a central network focused on caring prevention and early intervention for students experiencing serious distress or engaging in harmful or disruptive behaviors. This process provides the community with a tool and conduit with which to alert relevant campus authorities of their worry and concern for a student. </a:t>
            </a:r>
          </a:p>
          <a:p>
            <a:pPr marL="114300" indent="0">
              <a:buFont typeface="Arial" charset="0"/>
              <a:buNone/>
              <a:defRPr/>
            </a:pPr>
            <a:endParaRPr lang="en-US" dirty="0"/>
          </a:p>
          <a:p>
            <a:pPr>
              <a:buFont typeface="Arial" charset="0"/>
              <a:buChar char="•"/>
              <a:defRPr/>
            </a:pPr>
            <a:r>
              <a:rPr lang="en-US" dirty="0"/>
              <a:t>The Team </a:t>
            </a:r>
            <a:r>
              <a:rPr lang="en-US" b="1" i="1" dirty="0"/>
              <a:t>does not serve as a crisis response unit</a:t>
            </a:r>
            <a:r>
              <a:rPr lang="en-US" dirty="0"/>
              <a:t>, nor does it replace faculty classroom management</a:t>
            </a:r>
          </a:p>
          <a:p>
            <a:pPr>
              <a:buFont typeface="Arial" charset="0"/>
              <a:buChar char="•"/>
              <a:defRPr/>
            </a:pPr>
            <a:endParaRPr lang="en-US" dirty="0"/>
          </a:p>
          <a:p>
            <a:pPr>
              <a:buFont typeface="Arial" charset="0"/>
              <a:buChar char="•"/>
              <a:defRPr/>
            </a:pPr>
            <a:r>
              <a:rPr lang="en-US" dirty="0"/>
              <a:t>Emergencies must be reported to the Department of Public Safety at 201.684.6666</a:t>
            </a:r>
          </a:p>
          <a:p>
            <a:endParaRPr lang="en-US" dirty="0"/>
          </a:p>
        </p:txBody>
      </p:sp>
    </p:spTree>
    <p:extLst>
      <p:ext uri="{BB962C8B-B14F-4D97-AF65-F5344CB8AC3E}">
        <p14:creationId xmlns:p14="http://schemas.microsoft.com/office/powerpoint/2010/main" val="3583371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Intervention Team</a:t>
            </a:r>
            <a:endParaRPr lang="en-US" dirty="0"/>
          </a:p>
        </p:txBody>
      </p:sp>
      <p:sp>
        <p:nvSpPr>
          <p:cNvPr id="3" name="Content Placeholder 2"/>
          <p:cNvSpPr>
            <a:spLocks noGrp="1"/>
          </p:cNvSpPr>
          <p:nvPr>
            <p:ph idx="1"/>
          </p:nvPr>
        </p:nvSpPr>
        <p:spPr/>
        <p:txBody>
          <a:bodyPr/>
          <a:lstStyle/>
          <a:p>
            <a:r>
              <a:rPr lang="en-US" altLang="en-US" dirty="0"/>
              <a:t>Receive and gather information pertaining to students of concern.</a:t>
            </a:r>
          </a:p>
          <a:p>
            <a:r>
              <a:rPr lang="en-US" altLang="en-US" dirty="0"/>
              <a:t>Develop specific strategies to manage potentially harmful or disruptive behavior.</a:t>
            </a:r>
          </a:p>
          <a:p>
            <a:r>
              <a:rPr lang="en-US" altLang="en-US" dirty="0"/>
              <a:t>Inform the referral person concerning next steps taken with the student. The referral person must understand that not all action steps will be discussed given the confidential nature of the information and what is permissible under the eyes of the law.</a:t>
            </a:r>
          </a:p>
          <a:p>
            <a:r>
              <a:rPr lang="en-US" altLang="en-US" dirty="0"/>
              <a:t>Education and train the community on identification of concerning behaviors and proactive options to assist students</a:t>
            </a:r>
            <a:endParaRPr lang="en-US" dirty="0"/>
          </a:p>
        </p:txBody>
      </p:sp>
    </p:spTree>
    <p:extLst>
      <p:ext uri="{BB962C8B-B14F-4D97-AF65-F5344CB8AC3E}">
        <p14:creationId xmlns:p14="http://schemas.microsoft.com/office/powerpoint/2010/main" val="1892713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 Composition</a:t>
            </a:r>
            <a:endParaRPr lang="en-US" dirty="0"/>
          </a:p>
        </p:txBody>
      </p:sp>
      <p:sp>
        <p:nvSpPr>
          <p:cNvPr id="3" name="Content Placeholder 2"/>
          <p:cNvSpPr>
            <a:spLocks noGrp="1"/>
          </p:cNvSpPr>
          <p:nvPr>
            <p:ph idx="1"/>
          </p:nvPr>
        </p:nvSpPr>
        <p:spPr/>
        <p:txBody>
          <a:bodyPr>
            <a:normAutofit/>
          </a:bodyPr>
          <a:lstStyle/>
          <a:p>
            <a:pPr fontAlgn="base"/>
            <a:r>
              <a:rPr lang="en-US" dirty="0"/>
              <a:t>Kathleen Hallissey – Director, Office of Student Conduct (chairperson</a:t>
            </a:r>
            <a:r>
              <a:rPr lang="en-US" dirty="0" smtClean="0"/>
              <a:t>)</a:t>
            </a:r>
          </a:p>
          <a:p>
            <a:pPr fontAlgn="base"/>
            <a:r>
              <a:rPr lang="en-US" dirty="0"/>
              <a:t>Jason </a:t>
            </a:r>
            <a:r>
              <a:rPr lang="en-US" dirty="0" err="1"/>
              <a:t>Balsan</a:t>
            </a:r>
            <a:r>
              <a:rPr lang="en-US" dirty="0"/>
              <a:t> – Director, Department of Public </a:t>
            </a:r>
            <a:r>
              <a:rPr lang="en-US" dirty="0" smtClean="0"/>
              <a:t>Safety</a:t>
            </a:r>
            <a:endParaRPr lang="en-US" dirty="0"/>
          </a:p>
          <a:p>
            <a:pPr fontAlgn="base"/>
            <a:r>
              <a:rPr lang="en-US" dirty="0"/>
              <a:t>Dr. Rick Brown – Director, Center for Student Involvement</a:t>
            </a:r>
          </a:p>
          <a:p>
            <a:r>
              <a:rPr lang="en-US" dirty="0"/>
              <a:t>Lisa Gonsisko – Director, Office of Residence Life</a:t>
            </a:r>
          </a:p>
          <a:p>
            <a:pPr fontAlgn="base"/>
            <a:r>
              <a:rPr lang="en-US" dirty="0" smtClean="0"/>
              <a:t>Dr</a:t>
            </a:r>
            <a:r>
              <a:rPr lang="en-US" dirty="0"/>
              <a:t>. Judith Green – Director, Center for Health and Counseling Services</a:t>
            </a:r>
          </a:p>
          <a:p>
            <a:pPr fontAlgn="base"/>
            <a:r>
              <a:rPr lang="en-US" dirty="0" smtClean="0"/>
              <a:t>Dr</a:t>
            </a:r>
            <a:r>
              <a:rPr lang="en-US" dirty="0"/>
              <a:t>. Aaron Lorenz – Dean, Social Science and Human </a:t>
            </a:r>
            <a:r>
              <a:rPr lang="en-US" dirty="0" smtClean="0"/>
              <a:t>Services</a:t>
            </a:r>
          </a:p>
          <a:p>
            <a:pPr fontAlgn="base"/>
            <a:r>
              <a:rPr lang="en-US" dirty="0"/>
              <a:t>Dr. David C. Nast – Director, Office of Specialized Services</a:t>
            </a:r>
          </a:p>
          <a:p>
            <a:pPr fontAlgn="base"/>
            <a:endParaRPr lang="en-US" dirty="0"/>
          </a:p>
        </p:txBody>
      </p:sp>
    </p:spTree>
    <p:extLst>
      <p:ext uri="{BB962C8B-B14F-4D97-AF65-F5344CB8AC3E}">
        <p14:creationId xmlns:p14="http://schemas.microsoft.com/office/powerpoint/2010/main" val="732249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https://www.ramapo.edu/bit/</a:t>
            </a:r>
          </a:p>
        </p:txBody>
      </p:sp>
      <p:sp>
        <p:nvSpPr>
          <p:cNvPr id="3" name="Content Placeholder 2"/>
          <p:cNvSpPr>
            <a:spLocks noGrp="1"/>
          </p:cNvSpPr>
          <p:nvPr>
            <p:ph idx="1"/>
          </p:nvPr>
        </p:nvSpPr>
        <p:spPr/>
        <p:txBody>
          <a:bodyPr/>
          <a:lstStyle/>
          <a:p>
            <a:r>
              <a:rPr lang="en-US" dirty="0">
                <a:hlinkClick r:id="rId2"/>
              </a:rPr>
              <a:t>https://www.ramapo.edu/bit</a:t>
            </a:r>
            <a:r>
              <a:rPr lang="en-US" dirty="0" smtClean="0">
                <a:hlinkClick r:id="rId2"/>
              </a:rPr>
              <a:t>/</a:t>
            </a:r>
            <a:endParaRPr lang="en-US" dirty="0" smtClean="0"/>
          </a:p>
          <a:p>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7200" y="1857375"/>
            <a:ext cx="7620000" cy="428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81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Health Services</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4840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B86F-8989-9845-A461-693A1824C6E5}"/>
              </a:ext>
            </a:extLst>
          </p:cNvPr>
          <p:cNvSpPr>
            <a:spLocks noGrp="1"/>
          </p:cNvSpPr>
          <p:nvPr>
            <p:ph type="title"/>
          </p:nvPr>
        </p:nvSpPr>
        <p:spPr/>
        <p:txBody>
          <a:bodyPr/>
          <a:lstStyle/>
          <a:p>
            <a:r>
              <a:rPr lang="en-US" dirty="0" smtClean="0">
                <a:latin typeface="Cambria" panose="02040503050406030204" pitchFamily="18" charset="0"/>
                <a:ea typeface="Cambria" panose="02040503050406030204" pitchFamily="18" charset="0"/>
              </a:rPr>
              <a:t>Medical Services Provided</a:t>
            </a:r>
            <a:endParaRPr lang="en-US"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86580E3F-ABFB-B14C-BF2D-51A4D984C249}"/>
              </a:ext>
            </a:extLst>
          </p:cNvPr>
          <p:cNvSpPr>
            <a:spLocks noGrp="1"/>
          </p:cNvSpPr>
          <p:nvPr>
            <p:ph idx="1"/>
          </p:nvPr>
        </p:nvSpPr>
        <p:spPr>
          <a:xfrm>
            <a:off x="4020188" y="1825625"/>
            <a:ext cx="4495161" cy="4351338"/>
          </a:xfrm>
        </p:spPr>
        <p:txBody>
          <a:bodyPr>
            <a:normAutofit lnSpcReduction="10000"/>
          </a:bodyPr>
          <a:lstStyle/>
          <a:p>
            <a:pPr>
              <a:defRPr/>
            </a:pPr>
            <a:r>
              <a:rPr lang="en-US" altLang="en-US" sz="1900" dirty="0">
                <a:latin typeface="Cambria Math" panose="02040503050406030204" pitchFamily="18" charset="0"/>
                <a:ea typeface="Cambria Math" panose="02040503050406030204" pitchFamily="18" charset="0"/>
              </a:rPr>
              <a:t>Basic medical care </a:t>
            </a:r>
            <a:endParaRPr lang="en-US" altLang="en-US" sz="1900" dirty="0" smtClean="0">
              <a:latin typeface="Cambria Math" panose="02040503050406030204" pitchFamily="18" charset="0"/>
              <a:ea typeface="Cambria Math" panose="02040503050406030204" pitchFamily="18" charset="0"/>
            </a:endParaRPr>
          </a:p>
          <a:p>
            <a:pPr>
              <a:defRPr/>
            </a:pPr>
            <a:r>
              <a:rPr lang="en-US" altLang="en-US" sz="1900" dirty="0">
                <a:latin typeface="Cambria Math" panose="02040503050406030204" pitchFamily="18" charset="0"/>
                <a:ea typeface="Cambria Math" panose="02040503050406030204" pitchFamily="18" charset="0"/>
              </a:rPr>
              <a:t>D</a:t>
            </a:r>
            <a:r>
              <a:rPr lang="en-US" altLang="en-US" sz="1900" dirty="0" smtClean="0">
                <a:latin typeface="Cambria Math" panose="02040503050406030204" pitchFamily="18" charset="0"/>
                <a:ea typeface="Cambria Math" panose="02040503050406030204" pitchFamily="18" charset="0"/>
              </a:rPr>
              <a:t>ispense medication to treat minor </a:t>
            </a:r>
            <a:r>
              <a:rPr lang="en-US" altLang="en-US" sz="1900" dirty="0">
                <a:latin typeface="Cambria Math" panose="02040503050406030204" pitchFamily="18" charset="0"/>
                <a:ea typeface="Cambria Math" panose="02040503050406030204" pitchFamily="18" charset="0"/>
              </a:rPr>
              <a:t>illnesses and injuries.</a:t>
            </a:r>
          </a:p>
          <a:p>
            <a:pPr>
              <a:buFont typeface="Arial" charset="0"/>
              <a:buChar char="•"/>
              <a:defRPr/>
            </a:pPr>
            <a:r>
              <a:rPr lang="en-US" altLang="en-US" sz="1900" dirty="0" smtClean="0">
                <a:latin typeface="Cambria Math" panose="02040503050406030204" pitchFamily="18" charset="0"/>
                <a:ea typeface="Cambria Math" panose="02040503050406030204" pitchFamily="18" charset="0"/>
              </a:rPr>
              <a:t>Specialty </a:t>
            </a:r>
            <a:r>
              <a:rPr lang="en-US" altLang="en-US" sz="1900" dirty="0">
                <a:latin typeface="Cambria Math" panose="02040503050406030204" pitchFamily="18" charset="0"/>
                <a:ea typeface="Cambria Math" panose="02040503050406030204" pitchFamily="18" charset="0"/>
              </a:rPr>
              <a:t>clinics: Flu Clinic, Well Women’s Clinic, Allergy Clinic. </a:t>
            </a:r>
          </a:p>
          <a:p>
            <a:pPr>
              <a:buFont typeface="Arial" charset="0"/>
              <a:buChar char="•"/>
              <a:defRPr/>
            </a:pPr>
            <a:r>
              <a:rPr lang="en-US" altLang="en-US" sz="1900" dirty="0">
                <a:latin typeface="Cambria Math" panose="02040503050406030204" pitchFamily="18" charset="0"/>
                <a:ea typeface="Cambria Math" panose="02040503050406030204" pitchFamily="18" charset="0"/>
              </a:rPr>
              <a:t>Provide tuberculosis skin testing. </a:t>
            </a:r>
          </a:p>
          <a:p>
            <a:pPr>
              <a:buFont typeface="Arial" charset="0"/>
              <a:buChar char="•"/>
              <a:defRPr/>
            </a:pPr>
            <a:r>
              <a:rPr lang="en-US" altLang="en-US" sz="1900" dirty="0" smtClean="0">
                <a:latin typeface="Cambria Math" panose="02040503050406030204" pitchFamily="18" charset="0"/>
                <a:ea typeface="Cambria Math" panose="02040503050406030204" pitchFamily="18" charset="0"/>
              </a:rPr>
              <a:t>Provide </a:t>
            </a:r>
            <a:r>
              <a:rPr lang="en-US" altLang="en-US" sz="1900" dirty="0">
                <a:latin typeface="Cambria Math" panose="02040503050406030204" pitchFamily="18" charset="0"/>
                <a:ea typeface="Cambria Math" panose="02040503050406030204" pitchFamily="18" charset="0"/>
              </a:rPr>
              <a:t>STI </a:t>
            </a:r>
            <a:r>
              <a:rPr lang="en-US" altLang="en-US" sz="1900" dirty="0" smtClean="0">
                <a:latin typeface="Cambria Math" panose="02040503050406030204" pitchFamily="18" charset="0"/>
                <a:ea typeface="Cambria Math" panose="02040503050406030204" pitchFamily="18" charset="0"/>
              </a:rPr>
              <a:t>&amp; HIV Testing</a:t>
            </a:r>
          </a:p>
          <a:p>
            <a:pPr marL="285750" indent="-285750">
              <a:defRPr/>
            </a:pPr>
            <a:endParaRPr lang="en-US" dirty="0" smtClean="0">
              <a:latin typeface="Cambria Math" panose="02040503050406030204" pitchFamily="18" charset="0"/>
              <a:ea typeface="Cambria Math" panose="02040503050406030204" pitchFamily="18" charset="0"/>
            </a:endParaRPr>
          </a:p>
          <a:p>
            <a:pPr marL="285750" indent="-285750">
              <a:defRPr/>
            </a:pPr>
            <a:endParaRPr lang="en-US" dirty="0">
              <a:latin typeface="Cambria Math" panose="02040503050406030204" pitchFamily="18" charset="0"/>
              <a:ea typeface="Cambria Math" panose="02040503050406030204" pitchFamily="18" charset="0"/>
            </a:endParaRPr>
          </a:p>
          <a:p>
            <a:pPr marL="285750" indent="-285750">
              <a:defRPr/>
            </a:pPr>
            <a:r>
              <a:rPr lang="en-US" dirty="0" smtClean="0">
                <a:latin typeface="Cambria Math" panose="02040503050406030204" pitchFamily="18" charset="0"/>
                <a:ea typeface="Cambria Math" panose="02040503050406030204" pitchFamily="18" charset="0"/>
              </a:rPr>
              <a:t>Medical </a:t>
            </a:r>
            <a:r>
              <a:rPr lang="en-US" dirty="0">
                <a:latin typeface="Cambria Math" panose="02040503050406030204" pitchFamily="18" charset="0"/>
                <a:ea typeface="Cambria Math" panose="02040503050406030204" pitchFamily="18" charset="0"/>
              </a:rPr>
              <a:t>care at Ramapo College is </a:t>
            </a:r>
            <a:r>
              <a:rPr lang="en-US" b="1" dirty="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FREE</a:t>
            </a:r>
            <a:r>
              <a:rPr lang="en-US" dirty="0">
                <a:latin typeface="Cambria Math" panose="02040503050406030204" pitchFamily="18" charset="0"/>
                <a:ea typeface="Cambria Math" panose="02040503050406030204" pitchFamily="18" charset="0"/>
              </a:rPr>
              <a:t>!  </a:t>
            </a:r>
          </a:p>
          <a:p>
            <a:pPr marL="285750" indent="-285750">
              <a:defRPr/>
            </a:pPr>
            <a:r>
              <a:rPr lang="en-US" dirty="0">
                <a:latin typeface="Cambria Math" panose="02040503050406030204" pitchFamily="18" charset="0"/>
                <a:ea typeface="Cambria Math" panose="02040503050406030204" pitchFamily="18" charset="0"/>
              </a:rPr>
              <a:t>Minimal cost associated for some testing and medications.</a:t>
            </a:r>
          </a:p>
          <a:p>
            <a:pPr>
              <a:buFont typeface="Arial" charset="0"/>
              <a:buChar char="•"/>
              <a:defRPr/>
            </a:pPr>
            <a:endParaRPr lang="en-US" altLang="en-US" dirty="0">
              <a:latin typeface="Cambria Math" panose="02040503050406030204" pitchFamily="18" charset="0"/>
              <a:ea typeface="Cambria Math" panose="02040503050406030204" pitchFamily="18" charset="0"/>
            </a:endParaRPr>
          </a:p>
          <a:p>
            <a:pPr marL="0" indent="0">
              <a:buNone/>
              <a:defRPr/>
            </a:pPr>
            <a:endParaRPr lang="en-US" dirty="0"/>
          </a:p>
        </p:txBody>
      </p:sp>
      <p:pic>
        <p:nvPicPr>
          <p:cNvPr id="1026" name="Picture 2" descr="https://lh7-rt.googleusercontent.com/slidesz/AGV_vUcCKkFWtyN2AZ4BiI7vg_sejC-EMsMqfoKg2fGaIuQrv1XmVbAVNTJx4T9LM0KkSwdmuM8tCsOxOFbB6zAuuLOMTKVxGjgVniw8DkYwmsCw3HjomFcRVIZCWYbkzq9mWfkJTlrPQn47AXRc5Z6i5H23chGhIZw=s2048?key=FVDzblt_pyF9xZrqYPQAY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17" y="1825625"/>
            <a:ext cx="3528810" cy="297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19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Notes</a:t>
            </a:r>
            <a:endParaRPr lang="en-US" dirty="0"/>
          </a:p>
        </p:txBody>
      </p:sp>
      <p:sp>
        <p:nvSpPr>
          <p:cNvPr id="3" name="Content Placeholder 2"/>
          <p:cNvSpPr>
            <a:spLocks noGrp="1"/>
          </p:cNvSpPr>
          <p:nvPr>
            <p:ph idx="1"/>
          </p:nvPr>
        </p:nvSpPr>
        <p:spPr/>
        <p:txBody>
          <a:bodyPr>
            <a:normAutofit/>
          </a:bodyPr>
          <a:lstStyle/>
          <a:p>
            <a:r>
              <a:rPr lang="en-US" dirty="0"/>
              <a:t>Determining an excused absence is at the discretion of the faculty member. </a:t>
            </a:r>
            <a:endParaRPr lang="en-US" dirty="0" smtClean="0"/>
          </a:p>
          <a:p>
            <a:r>
              <a:rPr lang="en-US" dirty="0" smtClean="0"/>
              <a:t>Health Services </a:t>
            </a:r>
            <a:r>
              <a:rPr lang="en-US" dirty="0"/>
              <a:t>can provide documentation for a student if they are seen at the time of </a:t>
            </a:r>
            <a:r>
              <a:rPr lang="en-US" dirty="0" smtClean="0"/>
              <a:t>their illness </a:t>
            </a:r>
            <a:r>
              <a:rPr lang="en-US" dirty="0"/>
              <a:t>on that date. However, Health Services cannot provide documentation </a:t>
            </a:r>
            <a:r>
              <a:rPr lang="en-US" dirty="0" smtClean="0"/>
              <a:t>for absences </a:t>
            </a:r>
            <a:r>
              <a:rPr lang="en-US" dirty="0"/>
              <a:t>when the student was not seen on the day the absence occurred or </a:t>
            </a:r>
            <a:r>
              <a:rPr lang="en-US" dirty="0" smtClean="0"/>
              <a:t>when symptoms </a:t>
            </a:r>
            <a:r>
              <a:rPr lang="en-US" dirty="0"/>
              <a:t>have passed. </a:t>
            </a:r>
            <a:endParaRPr lang="en-US" dirty="0" smtClean="0"/>
          </a:p>
          <a:p>
            <a:r>
              <a:rPr lang="en-US" dirty="0" smtClean="0"/>
              <a:t>Please </a:t>
            </a:r>
            <a:r>
              <a:rPr lang="en-US" dirty="0"/>
              <a:t>refrain from sending students to Health Services </a:t>
            </a:r>
            <a:r>
              <a:rPr lang="en-US" dirty="0" smtClean="0"/>
              <a:t>for documentation </a:t>
            </a:r>
            <a:r>
              <a:rPr lang="en-US" dirty="0"/>
              <a:t>after an illness when they weren’t seen during the illness since that </a:t>
            </a:r>
            <a:r>
              <a:rPr lang="en-US" dirty="0" smtClean="0"/>
              <a:t>limits the </a:t>
            </a:r>
            <a:r>
              <a:rPr lang="en-US" dirty="0"/>
              <a:t>availability of our health care providers to care for students who are </a:t>
            </a:r>
            <a:r>
              <a:rPr lang="en-US" dirty="0" smtClean="0"/>
              <a:t>experiencing illness</a:t>
            </a:r>
            <a:r>
              <a:rPr lang="en-US" dirty="0"/>
              <a:t>.</a:t>
            </a:r>
          </a:p>
        </p:txBody>
      </p:sp>
    </p:spTree>
    <p:extLst>
      <p:ext uri="{BB962C8B-B14F-4D97-AF65-F5344CB8AC3E}">
        <p14:creationId xmlns:p14="http://schemas.microsoft.com/office/powerpoint/2010/main" val="18517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Counseling Services</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r>
              <a:rPr lang="en-US" b="1" dirty="0" smtClean="0">
                <a:solidFill>
                  <a:schemeClr val="tx1"/>
                </a:solidFill>
              </a:rPr>
              <a:t>D-216</a:t>
            </a:r>
          </a:p>
          <a:p>
            <a:r>
              <a:rPr lang="en-US" b="1" dirty="0" smtClean="0">
                <a:solidFill>
                  <a:schemeClr val="tx1"/>
                </a:solidFill>
              </a:rPr>
              <a:t>201-684-7522</a:t>
            </a:r>
          </a:p>
        </p:txBody>
      </p:sp>
    </p:spTree>
    <p:extLst>
      <p:ext uri="{BB962C8B-B14F-4D97-AF65-F5344CB8AC3E}">
        <p14:creationId xmlns:p14="http://schemas.microsoft.com/office/powerpoint/2010/main" val="332022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7"/>
          <p:cNvSpPr txBox="1">
            <a:spLocks noGrp="1"/>
          </p:cNvSpPr>
          <p:nvPr>
            <p:ph type="title"/>
          </p:nvPr>
        </p:nvSpPr>
        <p:spPr>
          <a:xfrm>
            <a:off x="2070340" y="1097756"/>
            <a:ext cx="6444900" cy="994275"/>
          </a:xfrm>
          <a:prstGeom prst="rect">
            <a:avLst/>
          </a:prstGeom>
        </p:spPr>
        <p:txBody>
          <a:bodyPr spcFirstLastPara="1" vert="horz" wrap="square" lIns="68569" tIns="34275" rIns="68569" bIns="34275" rtlCol="0" anchor="ctr" anchorCtr="0">
            <a:normAutofit/>
          </a:bodyPr>
          <a:lstStyle/>
          <a:p>
            <a:pPr>
              <a:buSzPts val="1100"/>
            </a:pPr>
            <a:r>
              <a:rPr lang="en-US"/>
              <a:t>Counseling Services</a:t>
            </a:r>
            <a:endParaRPr/>
          </a:p>
          <a:p>
            <a:pPr>
              <a:buSzPts val="1100"/>
            </a:pPr>
            <a:r>
              <a:rPr lang="en-US"/>
              <a:t>ramapo.edu/counseling</a:t>
            </a:r>
            <a:endParaRPr/>
          </a:p>
        </p:txBody>
      </p:sp>
      <p:sp>
        <p:nvSpPr>
          <p:cNvPr id="407" name="Google Shape;407;p57"/>
          <p:cNvSpPr txBox="1">
            <a:spLocks noGrp="1"/>
          </p:cNvSpPr>
          <p:nvPr>
            <p:ph type="body" idx="1"/>
          </p:nvPr>
        </p:nvSpPr>
        <p:spPr>
          <a:xfrm>
            <a:off x="4296881" y="2388000"/>
            <a:ext cx="4752675" cy="3263400"/>
          </a:xfrm>
          <a:prstGeom prst="rect">
            <a:avLst/>
          </a:prstGeom>
        </p:spPr>
        <p:txBody>
          <a:bodyPr spcFirstLastPara="1" vert="horz" wrap="square" lIns="68569" tIns="34275" rIns="68569" bIns="34275" rtlCol="0" anchor="t" anchorCtr="0">
            <a:normAutofit fontScale="92500" lnSpcReduction="10000"/>
          </a:bodyPr>
          <a:lstStyle/>
          <a:p>
            <a:pPr marL="0" indent="0" algn="ctr">
              <a:lnSpc>
                <a:spcPct val="115000"/>
              </a:lnSpc>
              <a:buNone/>
            </a:pPr>
            <a:r>
              <a:rPr lang="en-US" dirty="0"/>
              <a:t>8:30 am - 4:30 pm, D-216</a:t>
            </a:r>
            <a:endParaRPr dirty="0"/>
          </a:p>
          <a:p>
            <a:pPr>
              <a:lnSpc>
                <a:spcPct val="115000"/>
              </a:lnSpc>
            </a:pPr>
            <a:r>
              <a:rPr lang="en-US" dirty="0"/>
              <a:t>Time-limited, individual counseling (</a:t>
            </a:r>
            <a:r>
              <a:rPr lang="en-US" dirty="0" err="1"/>
              <a:t>appt</a:t>
            </a:r>
            <a:r>
              <a:rPr lang="en-US" dirty="0"/>
              <a:t> required)</a:t>
            </a:r>
            <a:endParaRPr dirty="0"/>
          </a:p>
          <a:p>
            <a:pPr>
              <a:lnSpc>
                <a:spcPct val="115000"/>
              </a:lnSpc>
              <a:spcBef>
                <a:spcPts val="0"/>
              </a:spcBef>
            </a:pPr>
            <a:r>
              <a:rPr lang="en-US" dirty="0"/>
              <a:t>Drop-In Hours (no </a:t>
            </a:r>
            <a:r>
              <a:rPr lang="en-US" dirty="0" err="1"/>
              <a:t>appt</a:t>
            </a:r>
            <a:r>
              <a:rPr lang="en-US" dirty="0"/>
              <a:t>):</a:t>
            </a:r>
            <a:endParaRPr dirty="0"/>
          </a:p>
          <a:p>
            <a:pPr lvl="1">
              <a:lnSpc>
                <a:spcPct val="115000"/>
              </a:lnSpc>
              <a:spcBef>
                <a:spcPts val="0"/>
              </a:spcBef>
            </a:pPr>
            <a:r>
              <a:rPr lang="en-US" dirty="0"/>
              <a:t>Monday - Friday, 1 pm to 3 pm</a:t>
            </a:r>
            <a:endParaRPr dirty="0"/>
          </a:p>
          <a:p>
            <a:pPr lvl="1">
              <a:lnSpc>
                <a:spcPct val="115000"/>
              </a:lnSpc>
              <a:spcBef>
                <a:spcPts val="0"/>
              </a:spcBef>
            </a:pPr>
            <a:r>
              <a:rPr lang="en-US" dirty="0"/>
              <a:t>First come, first served</a:t>
            </a:r>
            <a:endParaRPr dirty="0"/>
          </a:p>
          <a:p>
            <a:pPr>
              <a:lnSpc>
                <a:spcPct val="115000"/>
              </a:lnSpc>
              <a:spcBef>
                <a:spcPts val="0"/>
              </a:spcBef>
            </a:pPr>
            <a:r>
              <a:rPr lang="en-US" dirty="0"/>
              <a:t>Emergency Counseling 24/7/365</a:t>
            </a:r>
            <a:endParaRPr dirty="0"/>
          </a:p>
          <a:p>
            <a:pPr lvl="1">
              <a:lnSpc>
                <a:spcPct val="115000"/>
              </a:lnSpc>
              <a:spcBef>
                <a:spcPts val="0"/>
              </a:spcBef>
            </a:pPr>
            <a:r>
              <a:rPr lang="en-US" dirty="0"/>
              <a:t>Call 201-684-7522</a:t>
            </a:r>
            <a:endParaRPr dirty="0"/>
          </a:p>
          <a:p>
            <a:pPr>
              <a:lnSpc>
                <a:spcPct val="115000"/>
              </a:lnSpc>
              <a:spcBef>
                <a:spcPts val="0"/>
              </a:spcBef>
            </a:pPr>
            <a:r>
              <a:rPr lang="en-US" dirty="0"/>
              <a:t>Medication Management</a:t>
            </a:r>
            <a:endParaRPr dirty="0"/>
          </a:p>
          <a:p>
            <a:pPr>
              <a:lnSpc>
                <a:spcPct val="115000"/>
              </a:lnSpc>
              <a:spcBef>
                <a:spcPts val="0"/>
              </a:spcBef>
            </a:pPr>
            <a:r>
              <a:rPr lang="en-US" dirty="0"/>
              <a:t>Referrals to Community </a:t>
            </a:r>
            <a:r>
              <a:rPr lang="en-US" dirty="0" smtClean="0"/>
              <a:t>Help</a:t>
            </a:r>
          </a:p>
          <a:p>
            <a:pPr>
              <a:lnSpc>
                <a:spcPct val="115000"/>
              </a:lnSpc>
              <a:spcBef>
                <a:spcPts val="0"/>
              </a:spcBef>
            </a:pPr>
            <a:endParaRPr dirty="0"/>
          </a:p>
        </p:txBody>
      </p:sp>
      <p:pic>
        <p:nvPicPr>
          <p:cNvPr id="408" name="Google Shape;408;p57"/>
          <p:cNvPicPr preferRelativeResize="0"/>
          <p:nvPr/>
        </p:nvPicPr>
        <p:blipFill>
          <a:blip r:embed="rId3">
            <a:alphaModFix/>
          </a:blip>
          <a:stretch>
            <a:fillRect/>
          </a:stretch>
        </p:blipFill>
        <p:spPr>
          <a:xfrm>
            <a:off x="135844" y="2519223"/>
            <a:ext cx="4161038" cy="2462494"/>
          </a:xfrm>
          <a:prstGeom prst="rect">
            <a:avLst/>
          </a:prstGeom>
          <a:noFill/>
          <a:ln>
            <a:noFill/>
          </a:ln>
        </p:spPr>
      </p:pic>
      <p:sp>
        <p:nvSpPr>
          <p:cNvPr id="409" name="Google Shape;409;p57"/>
          <p:cNvSpPr txBox="1">
            <a:spLocks noGrp="1"/>
          </p:cNvSpPr>
          <p:nvPr>
            <p:ph type="body" idx="1"/>
          </p:nvPr>
        </p:nvSpPr>
        <p:spPr>
          <a:xfrm>
            <a:off x="663356" y="5062294"/>
            <a:ext cx="3275775" cy="477900"/>
          </a:xfrm>
          <a:prstGeom prst="rect">
            <a:avLst/>
          </a:prstGeom>
        </p:spPr>
        <p:txBody>
          <a:bodyPr spcFirstLastPara="1" vert="horz" wrap="square" lIns="68569" tIns="34275" rIns="68569" bIns="34275" rtlCol="0" anchor="t" anchorCtr="0">
            <a:normAutofit fontScale="92500" lnSpcReduction="10000"/>
          </a:bodyPr>
          <a:lstStyle/>
          <a:p>
            <a:pPr marL="0" indent="0">
              <a:lnSpc>
                <a:spcPct val="115000"/>
              </a:lnSpc>
              <a:buNone/>
            </a:pPr>
            <a:r>
              <a:rPr lang="en-US"/>
              <a:t>Caring. Confidential. Free.</a:t>
            </a:r>
            <a:endParaRPr/>
          </a:p>
        </p:txBody>
      </p:sp>
    </p:spTree>
    <p:extLst>
      <p:ext uri="{BB962C8B-B14F-4D97-AF65-F5344CB8AC3E}">
        <p14:creationId xmlns:p14="http://schemas.microsoft.com/office/powerpoint/2010/main" val="404771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ea typeface="Cambria" panose="02040503050406030204" pitchFamily="18" charset="0"/>
              </a:rPr>
              <a:t>Most Common Presenting Problems</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lstStyle/>
          <a:p>
            <a:pPr marL="274320" indent="-274320">
              <a:defRPr/>
            </a:pPr>
            <a:r>
              <a:rPr lang="en-US" sz="2000" dirty="0">
                <a:latin typeface="Cambria" panose="02040503050406030204" pitchFamily="18" charset="0"/>
                <a:ea typeface="Cambria" panose="02040503050406030204" pitchFamily="18" charset="0"/>
              </a:rPr>
              <a:t>Anxiety</a:t>
            </a:r>
          </a:p>
          <a:p>
            <a:pPr marL="274320" indent="-274320">
              <a:defRPr/>
            </a:pPr>
            <a:r>
              <a:rPr lang="en-US" sz="2000" dirty="0" smtClean="0">
                <a:latin typeface="Cambria" panose="02040503050406030204" pitchFamily="18" charset="0"/>
                <a:ea typeface="Cambria" panose="02040503050406030204" pitchFamily="18" charset="0"/>
              </a:rPr>
              <a:t>Depression (including suicidality)</a:t>
            </a:r>
            <a:endParaRPr lang="en-US" sz="2000" dirty="0">
              <a:latin typeface="Cambria" panose="02040503050406030204" pitchFamily="18" charset="0"/>
              <a:ea typeface="Cambria" panose="02040503050406030204" pitchFamily="18" charset="0"/>
            </a:endParaRPr>
          </a:p>
          <a:p>
            <a:pPr marL="274320" indent="-274320">
              <a:defRPr/>
            </a:pPr>
            <a:r>
              <a:rPr lang="en-US" sz="2000" dirty="0">
                <a:latin typeface="Cambria" panose="02040503050406030204" pitchFamily="18" charset="0"/>
                <a:ea typeface="Cambria" panose="02040503050406030204" pitchFamily="18" charset="0"/>
              </a:rPr>
              <a:t>Trauma</a:t>
            </a:r>
          </a:p>
          <a:p>
            <a:pPr marL="274320" indent="-274320">
              <a:defRPr/>
            </a:pPr>
            <a:r>
              <a:rPr lang="en-US" sz="2000" dirty="0">
                <a:latin typeface="Cambria" panose="02040503050406030204" pitchFamily="18" charset="0"/>
                <a:ea typeface="Cambria" panose="02040503050406030204" pitchFamily="18" charset="0"/>
              </a:rPr>
              <a:t>Substance-related disorders</a:t>
            </a:r>
          </a:p>
          <a:p>
            <a:pPr marL="274320" indent="-274320">
              <a:defRPr/>
            </a:pPr>
            <a:r>
              <a:rPr lang="en-US" sz="2000" dirty="0">
                <a:latin typeface="Cambria" panose="02040503050406030204" pitchFamily="18" charset="0"/>
                <a:ea typeface="Cambria" panose="02040503050406030204" pitchFamily="18" charset="0"/>
              </a:rPr>
              <a:t>Transitional adjustment issues affecting mental health</a:t>
            </a:r>
          </a:p>
          <a:p>
            <a:pPr marL="274320" indent="-274320">
              <a:defRPr/>
            </a:pPr>
            <a:r>
              <a:rPr lang="en-US" sz="2000" dirty="0">
                <a:latin typeface="Cambria" panose="02040503050406030204" pitchFamily="18" charset="0"/>
                <a:ea typeface="Cambria" panose="02040503050406030204" pitchFamily="18" charset="0"/>
              </a:rPr>
              <a:t>Relational concerns (family, friends, partner)</a:t>
            </a:r>
          </a:p>
          <a:p>
            <a:pPr marL="274320" indent="-274320">
              <a:defRPr/>
            </a:pPr>
            <a:r>
              <a:rPr lang="en-US" sz="2000" dirty="0">
                <a:latin typeface="Cambria" panose="02040503050406030204" pitchFamily="18" charset="0"/>
                <a:ea typeface="Cambria" panose="02040503050406030204" pitchFamily="18" charset="0"/>
              </a:rPr>
              <a:t>Academic difficulties affecting psychological functioning</a:t>
            </a:r>
          </a:p>
          <a:p>
            <a:pPr marL="0" indent="0">
              <a:buNone/>
              <a:defRPr/>
            </a:pPr>
            <a:endParaRPr lang="en-US"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95224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ea typeface="Cambria" panose="02040503050406030204" pitchFamily="18" charset="0"/>
              </a:rPr>
              <a:t>Medical Leave of Absence</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p:txBody>
          <a:bodyPr/>
          <a:lstStyle/>
          <a:p>
            <a:pPr marL="114300" indent="0">
              <a:buNone/>
            </a:pPr>
            <a:r>
              <a:rPr lang="en-US" altLang="en-US" dirty="0">
                <a:latin typeface="Cambria" panose="02040503050406030204" pitchFamily="18" charset="0"/>
                <a:ea typeface="Cambria" panose="02040503050406030204" pitchFamily="18" charset="0"/>
              </a:rPr>
              <a:t>Overview of Policy:</a:t>
            </a:r>
          </a:p>
          <a:p>
            <a:pPr marL="114300" indent="0">
              <a:buNone/>
            </a:pPr>
            <a:r>
              <a:rPr lang="en-US" altLang="en-US" dirty="0">
                <a:latin typeface="Cambria" panose="02040503050406030204" pitchFamily="18" charset="0"/>
                <a:ea typeface="Cambria" panose="02040503050406030204" pitchFamily="18" charset="0"/>
              </a:rPr>
              <a:t>Students may apply for a Medical Leave of Absence (MLOA) from the College for reasons of physical or psychological illnesses. Students must withdraw from all registered courses under this policy. Exceptions may be considered on an individual basis. The grade for each course will be recorded as “W” on the student’s transcript. There will be no refund if the request for an MLOA is completed after the College refund deadline (see Academic Calendar on the web)</a:t>
            </a:r>
          </a:p>
          <a:p>
            <a:pPr marL="114300" indent="0">
              <a:buNone/>
            </a:pPr>
            <a:endParaRPr lang="en-US" altLang="en-US" dirty="0">
              <a:latin typeface="Cambria" panose="02040503050406030204" pitchFamily="18" charset="0"/>
              <a:ea typeface="Cambria" panose="02040503050406030204" pitchFamily="18" charset="0"/>
              <a:hlinkClick r:id="rId2"/>
            </a:endParaRPr>
          </a:p>
          <a:p>
            <a:pPr marL="114300" indent="0">
              <a:buNone/>
            </a:pPr>
            <a:r>
              <a:rPr lang="en-US" altLang="en-US" dirty="0">
                <a:latin typeface="Cambria" panose="02040503050406030204" pitchFamily="18" charset="0"/>
                <a:ea typeface="Cambria" panose="02040503050406030204" pitchFamily="18" charset="0"/>
                <a:hlinkClick r:id="rId2"/>
              </a:rPr>
              <a:t>https://www.ramapo.edu/chcs/files/2019/08/MLOA-2019-Revision.pdf</a:t>
            </a:r>
            <a:endParaRPr lang="en-US" altLang="en-US"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1261001865"/>
      </p:ext>
    </p:extLst>
  </p:cSld>
  <p:clrMapOvr>
    <a:masterClrMapping/>
  </p:clrMapOvr>
</p:sld>
</file>

<file path=ppt/theme/theme1.xml><?xml version="1.0" encoding="utf-8"?>
<a:theme xmlns:a="http://schemas.openxmlformats.org/drawingml/2006/main" name="Office Theme">
  <a:themeElements>
    <a:clrScheme name="Ramapo Bold">
      <a:dk1>
        <a:srgbClr val="000000"/>
      </a:dk1>
      <a:lt1>
        <a:srgbClr val="FFFFFF"/>
      </a:lt1>
      <a:dk2>
        <a:srgbClr val="862633"/>
      </a:dk2>
      <a:lt2>
        <a:srgbClr val="FCFCFB"/>
      </a:lt2>
      <a:accent1>
        <a:srgbClr val="24282A"/>
      </a:accent1>
      <a:accent2>
        <a:srgbClr val="545658"/>
      </a:accent2>
      <a:accent3>
        <a:srgbClr val="D7D2CB"/>
      </a:accent3>
      <a:accent4>
        <a:srgbClr val="EAE9E5"/>
      </a:accent4>
      <a:accent5>
        <a:srgbClr val="CBA051"/>
      </a:accent5>
      <a:accent6>
        <a:srgbClr val="D50032"/>
      </a:accent6>
      <a:hlink>
        <a:srgbClr val="862633"/>
      </a:hlink>
      <a:folHlink>
        <a:srgbClr val="DAC09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2C4D923D-21BF-B24E-AD2C-E332EFCA9A9E}" vid="{40A5D150-4C39-8D41-9905-AD34E21A20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RCNJ PPT Template 4.3</Template>
  <TotalTime>986</TotalTime>
  <Words>837</Words>
  <Application>Microsoft Office PowerPoint</Application>
  <PresentationFormat>On-screen Show (4:3)</PresentationFormat>
  <Paragraphs>140</Paragraphs>
  <Slides>29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Black</vt:lpstr>
      <vt:lpstr>Calibri</vt:lpstr>
      <vt:lpstr>Cambria</vt:lpstr>
      <vt:lpstr>Cambria Math</vt:lpstr>
      <vt:lpstr>Merriweather</vt:lpstr>
      <vt:lpstr>Roboto</vt:lpstr>
      <vt:lpstr>Times New Roman</vt:lpstr>
      <vt:lpstr>Office Theme</vt:lpstr>
      <vt:lpstr>New Faculty Orientation:  Center for Health &amp; Counseling Services  Behavioral Intervention team</vt:lpstr>
      <vt:lpstr>PowerPoint Presentation</vt:lpstr>
      <vt:lpstr>Health Services</vt:lpstr>
      <vt:lpstr>Medical Services Provided</vt:lpstr>
      <vt:lpstr>Medical Notes</vt:lpstr>
      <vt:lpstr>Counseling Services</vt:lpstr>
      <vt:lpstr>Counseling Services ramapo.edu/counseling</vt:lpstr>
      <vt:lpstr>Most Common Presenting Problems</vt:lpstr>
      <vt:lpstr>Medical Leave of Absence</vt:lpstr>
      <vt:lpstr>PowerPoint Presentation</vt:lpstr>
      <vt:lpstr>Syllabus Statement</vt:lpstr>
      <vt:lpstr>PowerPoint Presentation</vt:lpstr>
      <vt:lpstr>Health Promotion</vt:lpstr>
      <vt:lpstr>Wellness Wheel (8 Dimensions of Wellness)</vt:lpstr>
      <vt:lpstr>Wellness Room E-216</vt:lpstr>
      <vt:lpstr>Therapy Animal Visits</vt:lpstr>
      <vt:lpstr>ENHANCE Program</vt:lpstr>
      <vt:lpstr>ENHANCE Program</vt:lpstr>
      <vt:lpstr>ENHANCE Services</vt:lpstr>
      <vt:lpstr>Substance Use Disorder Prevention</vt:lpstr>
      <vt:lpstr>Substance Use Disorder Education and Prevention Services</vt:lpstr>
      <vt:lpstr>Roadrunner Collegiate Recovery Program (RCRP)</vt:lpstr>
      <vt:lpstr>Roadrunner Collegiate Recovery Program</vt:lpstr>
      <vt:lpstr>Red Folder</vt:lpstr>
      <vt:lpstr>https://www.ramapo.edu/counseling/red-folder/</vt:lpstr>
      <vt:lpstr>Behavioral Intervention Team</vt:lpstr>
      <vt:lpstr>Behavioral Intervention Team</vt:lpstr>
      <vt:lpstr>BIT Composition</vt:lpstr>
      <vt:lpstr>https://www.ramapo.edu/bit/</vt:lpstr>
    </vt:vector>
  </TitlesOfParts>
  <Company>RCNJ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Cromano@winads.ramapo.edu</dc:creator>
  <cp:lastModifiedBy>Rikki Abzug</cp:lastModifiedBy>
  <cp:revision>60</cp:revision>
  <cp:lastPrinted>2021-07-07T14:57:21Z</cp:lastPrinted>
  <dcterms:created xsi:type="dcterms:W3CDTF">2021-07-07T13:30:36Z</dcterms:created>
  <dcterms:modified xsi:type="dcterms:W3CDTF">2024-09-04T02:17:56Z</dcterms:modified>
</cp:coreProperties>
</file>